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 id="2147483713" r:id="rId2"/>
  </p:sldMasterIdLst>
  <p:notesMasterIdLst>
    <p:notesMasterId r:id="rId12"/>
  </p:notesMasterIdLst>
  <p:sldIdLst>
    <p:sldId id="257" r:id="rId3"/>
    <p:sldId id="261" r:id="rId4"/>
    <p:sldId id="266" r:id="rId5"/>
    <p:sldId id="265" r:id="rId6"/>
    <p:sldId id="267" r:id="rId7"/>
    <p:sldId id="268" r:id="rId8"/>
    <p:sldId id="269" r:id="rId9"/>
    <p:sldId id="271" r:id="rId10"/>
    <p:sldId id="270" r:id="rId11"/>
  </p:sldIdLst>
  <p:sldSz cx="9144000" cy="5143500" type="screen16x9"/>
  <p:notesSz cx="7559675" cy="10691813"/>
  <p:defaultTextStyle>
    <a:defPPr>
      <a:defRPr lang="fr-GF"/>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5CF23769-049B-4F38-BA0D-36ED9C5A6F2B}">
          <p14:sldIdLst>
            <p14:sldId id="257"/>
            <p14:sldId id="261"/>
            <p14:sldId id="266"/>
            <p14:sldId id="265"/>
            <p14:sldId id="267"/>
            <p14:sldId id="268"/>
            <p14:sldId id="269"/>
            <p14:sldId id="271"/>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9" autoAdjust="0"/>
    <p:restoredTop sz="87112" autoAdjust="0"/>
  </p:normalViewPr>
  <p:slideViewPr>
    <p:cSldViewPr snapToGrid="0">
      <p:cViewPr varScale="1">
        <p:scale>
          <a:sx n="128" d="100"/>
          <a:sy n="128" d="100"/>
        </p:scale>
        <p:origin x="75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fr-GF"/>
          </a:p>
        </p:txBody>
      </p:sp>
      <p:sp>
        <p:nvSpPr>
          <p:cNvPr id="3" name="Espace réservé de la date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68ADD798-7BD3-44A0-A4EE-648F0BA1F750}" type="datetimeFigureOut">
              <a:rPr lang="fr-GF" smtClean="0"/>
              <a:t>4/26/26</a:t>
            </a:fld>
            <a:endParaRPr lang="fr-GF"/>
          </a:p>
        </p:txBody>
      </p:sp>
      <p:sp>
        <p:nvSpPr>
          <p:cNvPr id="4" name="Espace réservé de l'image des diapositives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fr-GF"/>
          </a:p>
        </p:txBody>
      </p:sp>
      <p:sp>
        <p:nvSpPr>
          <p:cNvPr id="5" name="Espace réservé des notes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GF"/>
          </a:p>
        </p:txBody>
      </p:sp>
      <p:sp>
        <p:nvSpPr>
          <p:cNvPr id="6" name="Espace réservé du pied de page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fr-GF"/>
          </a:p>
        </p:txBody>
      </p:sp>
      <p:sp>
        <p:nvSpPr>
          <p:cNvPr id="7" name="Espace réservé du numéro de diapositive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D834544D-F208-465D-AA68-64AA36077A97}" type="slidenum">
              <a:rPr lang="fr-GF" smtClean="0"/>
              <a:t>‹N°›</a:t>
            </a:fld>
            <a:endParaRPr lang="fr-GF"/>
          </a:p>
        </p:txBody>
      </p:sp>
    </p:spTree>
    <p:extLst>
      <p:ext uri="{BB962C8B-B14F-4D97-AF65-F5344CB8AC3E}">
        <p14:creationId xmlns:p14="http://schemas.microsoft.com/office/powerpoint/2010/main" val="350376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GF" sz="1800" dirty="0">
                <a:effectLst/>
                <a:latin typeface="Times New Roman" panose="02020603050405020304" pitchFamily="18" charset="0"/>
                <a:ea typeface="Times New Roman" panose="02020603050405020304" pitchFamily="18" charset="0"/>
              </a:rPr>
              <a:t>L’enseignement du vocabulaire à l’école maternelle est une priorité pédagogique.</a:t>
            </a:r>
            <a:br>
              <a:rPr lang="fr-GF" sz="1800" dirty="0">
                <a:effectLst/>
                <a:latin typeface="Times New Roman" panose="02020603050405020304" pitchFamily="18" charset="0"/>
                <a:ea typeface="Times New Roman" panose="02020603050405020304" pitchFamily="18" charset="0"/>
              </a:rPr>
            </a:br>
            <a:r>
              <a:rPr lang="fr-GF" sz="1800" dirty="0">
                <a:effectLst/>
                <a:latin typeface="Times New Roman" panose="02020603050405020304" pitchFamily="18" charset="0"/>
                <a:ea typeface="Times New Roman" panose="02020603050405020304" pitchFamily="18" charset="0"/>
              </a:rPr>
              <a:t>Il soutient le langage oral, la compréhension, la structuration de la pensée et prépare l’entrée dans la lecture.</a:t>
            </a:r>
            <a:r>
              <a:rPr lang="fr-GF" sz="1800" dirty="0">
                <a:effectLst/>
                <a:latin typeface="Calibri" panose="020F0502020204030204" pitchFamily="34" charset="0"/>
                <a:ea typeface="Calibri" panose="020F0502020204030204" pitchFamily="34" charset="0"/>
                <a:cs typeface="Times New Roman" panose="02020603050405020304" pitchFamily="18" charset="0"/>
              </a:rPr>
              <a:t> Il ne relève ni de l’imprégnation seule, ni d’une accumulation de mots</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r>
              <a:rPr lang="fr-GF" sz="1800" dirty="0">
                <a:effectLst/>
                <a:latin typeface="Times New Roman" panose="02020603050405020304" pitchFamily="18" charset="0"/>
                <a:ea typeface="Times New Roman" panose="02020603050405020304" pitchFamily="18" charset="0"/>
              </a:rPr>
              <a:t>Notre enjeu collectif est clair : faire du vocabulaire un objet d’enseignement explicite, progressif et structuré.</a:t>
            </a:r>
          </a:p>
          <a:p>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1</a:t>
            </a:fld>
            <a:endParaRPr lang="fr-GF"/>
          </a:p>
        </p:txBody>
      </p:sp>
    </p:spTree>
    <p:extLst>
      <p:ext uri="{BB962C8B-B14F-4D97-AF65-F5344CB8AC3E}">
        <p14:creationId xmlns:p14="http://schemas.microsoft.com/office/powerpoint/2010/main" val="3993558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Ecarts massifs en début de CP : faible résultats sur « comprendre des mots à l’oral »</a:t>
            </a:r>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2</a:t>
            </a:fld>
            <a:endParaRPr lang="fr-GF"/>
          </a:p>
        </p:txBody>
      </p:sp>
    </p:spTree>
    <p:extLst>
      <p:ext uri="{BB962C8B-B14F-4D97-AF65-F5344CB8AC3E}">
        <p14:creationId xmlns:p14="http://schemas.microsoft.com/office/powerpoint/2010/main" val="683921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Passage de 500 mots ( 3 ans) à 2500 ( 6 ans)</a:t>
            </a:r>
            <a:endParaRPr lang="fr-GF" dirty="0"/>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GF" sz="1800" dirty="0">
                <a:effectLst/>
                <a:latin typeface="Times New Roman" panose="02020603050405020304" pitchFamily="18" charset="0"/>
                <a:ea typeface="Times New Roman" panose="02020603050405020304" pitchFamily="18" charset="0"/>
              </a:rPr>
              <a:t>Cette exigence suppose une véritable progression de cycle. Les programmes précisent que les réseaux lexicaux doivent être choisis de manière réfléchie, planifiée et progressive sur l’année scolaire et sur l’ensemble du cycle. Ils indiquent aussi des repères concrets : </a:t>
            </a:r>
            <a:r>
              <a:rPr lang="fr-GF" sz="1800" b="1" dirty="0">
                <a:effectLst/>
                <a:latin typeface="Times New Roman" panose="02020603050405020304" pitchFamily="18" charset="0"/>
                <a:ea typeface="Times New Roman" panose="02020603050405020304" pitchFamily="18" charset="0"/>
              </a:rPr>
              <a:t>deux corpus de mots par période en petite et moyenne sections, puis trois corpus en grande section</a:t>
            </a:r>
            <a:r>
              <a:rPr lang="fr-GF" sz="180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Il </a:t>
            </a:r>
            <a:r>
              <a:rPr lang="fr-GF" sz="1800" dirty="0">
                <a:effectLst/>
                <a:latin typeface="Times New Roman" panose="02020603050405020304" pitchFamily="18" charset="0"/>
                <a:ea typeface="Times New Roman" panose="02020603050405020304" pitchFamily="18" charset="0"/>
              </a:rPr>
              <a:t>s’agit d’introduire des mots en nombre conséquent, en travaillant non seulement </a:t>
            </a:r>
            <a:r>
              <a:rPr lang="fr-GF" sz="1800" b="1" dirty="0">
                <a:effectLst/>
                <a:latin typeface="Times New Roman" panose="02020603050405020304" pitchFamily="18" charset="0"/>
                <a:ea typeface="Times New Roman" panose="02020603050405020304" pitchFamily="18" charset="0"/>
              </a:rPr>
              <a:t>des noms, mais aussi des verbes, des adjectifs, des collocations et des expressions</a:t>
            </a:r>
            <a:r>
              <a:rPr lang="fr-GF" sz="1800" dirty="0">
                <a:effectLst/>
                <a:latin typeface="Times New Roman" panose="02020603050405020304" pitchFamily="18" charset="0"/>
                <a:ea typeface="Times New Roman" panose="02020603050405020304" pitchFamily="18" charset="0"/>
              </a:rPr>
              <a:t>. Nous ne sommes donc pas dans une pédagogie de l’occasionnel ; nous sommes dans une programmation d’école, avec des choix explicites, des reprises, des enrichissements et des réemplois organisés.</a:t>
            </a:r>
          </a:p>
          <a:p>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3</a:t>
            </a:fld>
            <a:endParaRPr lang="fr-GF"/>
          </a:p>
        </p:txBody>
      </p:sp>
    </p:spTree>
    <p:extLst>
      <p:ext uri="{BB962C8B-B14F-4D97-AF65-F5344CB8AC3E}">
        <p14:creationId xmlns:p14="http://schemas.microsoft.com/office/powerpoint/2010/main" val="3840498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GF" sz="1800" dirty="0">
                <a:effectLst/>
                <a:latin typeface="Times New Roman" panose="02020603050405020304" pitchFamily="18" charset="0"/>
                <a:ea typeface="Times New Roman" panose="02020603050405020304" pitchFamily="18" charset="0"/>
              </a:rPr>
              <a:t>Cette logique simple et robuste est au cœur des nouveaux programmes et des documents d’accompagnement. Elle donne un cadre clair à l’action des enseignants et à l’accompagnement des équipes.</a:t>
            </a:r>
          </a:p>
          <a:p>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4</a:t>
            </a:fld>
            <a:endParaRPr lang="fr-GF"/>
          </a:p>
        </p:txBody>
      </p:sp>
    </p:spTree>
    <p:extLst>
      <p:ext uri="{BB962C8B-B14F-4D97-AF65-F5344CB8AC3E}">
        <p14:creationId xmlns:p14="http://schemas.microsoft.com/office/powerpoint/2010/main" val="3109192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Insuffisance du « bain de langage » et des apprentissages incidents</a:t>
            </a:r>
          </a:p>
          <a:p>
            <a:endParaRPr lang="fr-FR" dirty="0"/>
          </a:p>
          <a:p>
            <a:r>
              <a:rPr lang="fr-GF" sz="1800" dirty="0">
                <a:effectLst/>
                <a:latin typeface="Times New Roman" panose="02020603050405020304" pitchFamily="18" charset="0"/>
                <a:ea typeface="Times New Roman" panose="02020603050405020304" pitchFamily="18" charset="0"/>
              </a:rPr>
              <a:t>Encore faut-il savoir comment enseigner ces mots. L</a:t>
            </a:r>
            <a:r>
              <a:rPr lang="fr-FR" sz="1800" dirty="0">
                <a:effectLst/>
                <a:latin typeface="Times New Roman" panose="02020603050405020304" pitchFamily="18" charset="0"/>
                <a:ea typeface="Times New Roman" panose="02020603050405020304" pitchFamily="18" charset="0"/>
              </a:rPr>
              <a:t>’</a:t>
            </a:r>
            <a:r>
              <a:rPr lang="fr-GF" sz="1800" dirty="0">
                <a:effectLst/>
                <a:latin typeface="Times New Roman" panose="02020603050405020304" pitchFamily="18" charset="0"/>
                <a:ea typeface="Times New Roman" panose="02020603050405020304" pitchFamily="18" charset="0"/>
              </a:rPr>
              <a:t>enseignement du vocabulaire à la maternelle repose d’abord sur </a:t>
            </a:r>
            <a:r>
              <a:rPr lang="fr-GF" sz="1800" b="1" dirty="0">
                <a:effectLst/>
                <a:highlight>
                  <a:srgbClr val="FFFF00"/>
                </a:highlight>
                <a:latin typeface="Times New Roman" panose="02020603050405020304" pitchFamily="18" charset="0"/>
                <a:ea typeface="Times New Roman" panose="02020603050405020304" pitchFamily="18" charset="0"/>
              </a:rPr>
              <a:t>l’interaction avec l’élève</a:t>
            </a:r>
            <a:r>
              <a:rPr lang="fr-GF" sz="1800" dirty="0">
                <a:effectLst/>
                <a:latin typeface="Times New Roman" panose="02020603050405020304" pitchFamily="18" charset="0"/>
                <a:ea typeface="Times New Roman" panose="02020603050405020304" pitchFamily="18" charset="0"/>
              </a:rPr>
              <a:t>. Il insiste sur </a:t>
            </a:r>
            <a:r>
              <a:rPr lang="fr-GF" sz="1800" b="1" dirty="0">
                <a:effectLst/>
                <a:highlight>
                  <a:srgbClr val="FFFF00"/>
                </a:highlight>
                <a:latin typeface="Times New Roman" panose="02020603050405020304" pitchFamily="18" charset="0"/>
                <a:ea typeface="Times New Roman" panose="02020603050405020304" pitchFamily="18" charset="0"/>
              </a:rPr>
              <a:t>l’attention conjointe, sur la relation duelle, sur les reformulations, sur l’étayage</a:t>
            </a:r>
            <a:r>
              <a:rPr lang="fr-GF" sz="1800" b="1" dirty="0">
                <a:effectLst/>
                <a:latin typeface="Times New Roman" panose="02020603050405020304" pitchFamily="18" charset="0"/>
                <a:ea typeface="Times New Roman" panose="02020603050405020304" pitchFamily="18" charset="0"/>
              </a:rPr>
              <a:t> </a:t>
            </a:r>
            <a:r>
              <a:rPr lang="fr-GF" sz="1800" dirty="0">
                <a:effectLst/>
                <a:latin typeface="Times New Roman" panose="02020603050405020304" pitchFamily="18" charset="0"/>
                <a:ea typeface="Times New Roman" panose="02020603050405020304" pitchFamily="18" charset="0"/>
              </a:rPr>
              <a:t>dans les moments ordinaires de la classe, et sur ce qu’il appelle, très justement, un « </a:t>
            </a:r>
            <a:r>
              <a:rPr lang="fr-GF" sz="1800" b="1" dirty="0">
                <a:effectLst/>
                <a:highlight>
                  <a:srgbClr val="FFFF00"/>
                </a:highlight>
                <a:latin typeface="Times New Roman" panose="02020603050405020304" pitchFamily="18" charset="0"/>
                <a:ea typeface="Times New Roman" panose="02020603050405020304" pitchFamily="18" charset="0"/>
              </a:rPr>
              <a:t>parler professionnel</a:t>
            </a:r>
            <a:r>
              <a:rPr lang="fr-GF" sz="1800" b="1" dirty="0">
                <a:effectLst/>
                <a:latin typeface="Times New Roman" panose="02020603050405020304" pitchFamily="18" charset="0"/>
                <a:ea typeface="Times New Roman" panose="02020603050405020304" pitchFamily="18" charset="0"/>
              </a:rPr>
              <a:t> </a:t>
            </a:r>
            <a:r>
              <a:rPr lang="fr-GF" sz="1800" dirty="0">
                <a:effectLst/>
                <a:latin typeface="Times New Roman" panose="02020603050405020304" pitchFamily="18" charset="0"/>
                <a:ea typeface="Times New Roman" panose="02020603050405020304" pitchFamily="18" charset="0"/>
              </a:rPr>
              <a:t>» : un </a:t>
            </a:r>
            <a:r>
              <a:rPr lang="fr-GF" sz="1800" dirty="0">
                <a:effectLst/>
                <a:highlight>
                  <a:srgbClr val="FFFF00"/>
                </a:highlight>
                <a:latin typeface="Times New Roman" panose="02020603050405020304" pitchFamily="18" charset="0"/>
                <a:ea typeface="Times New Roman" panose="02020603050405020304" pitchFamily="18" charset="0"/>
              </a:rPr>
              <a:t>débit ralenti, une articulation marquée, des phrases courtes, des questionnements ouverts, un réseau de reprises et de reformulations</a:t>
            </a:r>
            <a:r>
              <a:rPr lang="fr-GF" sz="1800" dirty="0">
                <a:effectLst/>
                <a:latin typeface="Times New Roman" panose="02020603050405020304" pitchFamily="18" charset="0"/>
                <a:ea typeface="Times New Roman" panose="02020603050405020304" pitchFamily="18" charset="0"/>
              </a:rPr>
              <a:t> qui enrichissent peu à peu le langage de l’élève. Autrement dit, l’enseignement du vocabulaire ne se réduit pas à la séance dédiée ; il se joue aussi dans la qualité linguistique de tous les échanges scolaires.</a:t>
            </a:r>
            <a:endParaRPr lang="fr-FR" sz="1800" dirty="0">
              <a:effectLst/>
              <a:latin typeface="Times New Roman" panose="02020603050405020304" pitchFamily="18" charset="0"/>
              <a:ea typeface="Times New Roman" panose="02020603050405020304" pitchFamily="18" charset="0"/>
            </a:endParaRPr>
          </a:p>
          <a:p>
            <a:endParaRPr lang="fr-FR" sz="1800" dirty="0">
              <a:effectLst/>
              <a:latin typeface="Times New Roman" panose="02020603050405020304" pitchFamily="18" charset="0"/>
              <a:ea typeface="Times New Roman" panose="02020603050405020304" pitchFamily="18" charset="0"/>
            </a:endParaRPr>
          </a:p>
          <a:p>
            <a:r>
              <a:rPr lang="fr-FR" sz="1800" dirty="0">
                <a:effectLst/>
                <a:latin typeface="Times New Roman" panose="02020603050405020304" pitchFamily="18" charset="0"/>
                <a:ea typeface="Times New Roman" panose="02020603050405020304" pitchFamily="18" charset="0"/>
              </a:rPr>
              <a:t>U</a:t>
            </a:r>
            <a:r>
              <a:rPr lang="fr-GF" sz="1800" dirty="0">
                <a:effectLst/>
                <a:latin typeface="Times New Roman" panose="02020603050405020304" pitchFamily="18" charset="0"/>
                <a:ea typeface="Times New Roman" panose="02020603050405020304" pitchFamily="18" charset="0"/>
              </a:rPr>
              <a:t>n point capital pour nos observations de classe : avec les plus jeunes, </a:t>
            </a:r>
            <a:r>
              <a:rPr lang="fr-GF" sz="1800" b="1" dirty="0">
                <a:effectLst/>
                <a:latin typeface="Times New Roman" panose="02020603050405020304" pitchFamily="18" charset="0"/>
                <a:ea typeface="Times New Roman" panose="02020603050405020304" pitchFamily="18" charset="0"/>
              </a:rPr>
              <a:t>il faut partir du monde vers les mots</a:t>
            </a:r>
            <a:r>
              <a:rPr lang="fr-GF" sz="1800" dirty="0">
                <a:effectLst/>
                <a:latin typeface="Times New Roman" panose="02020603050405020304" pitchFamily="18" charset="0"/>
                <a:ea typeface="Times New Roman" panose="02020603050405020304" pitchFamily="18" charset="0"/>
              </a:rPr>
              <a:t>. En petite section, on ne peut pas installer l’apprentissage sur des </a:t>
            </a:r>
            <a:r>
              <a:rPr lang="fr-GF" sz="1800" dirty="0">
                <a:effectLst/>
                <a:highlight>
                  <a:srgbClr val="FFFF00"/>
                </a:highlight>
                <a:latin typeface="Times New Roman" panose="02020603050405020304" pitchFamily="18" charset="0"/>
                <a:ea typeface="Times New Roman" panose="02020603050405020304" pitchFamily="18" charset="0"/>
              </a:rPr>
              <a:t>définitions abstraites ou sur des synonymes</a:t>
            </a:r>
            <a:r>
              <a:rPr lang="fr-GF" sz="1800" dirty="0">
                <a:effectLst/>
                <a:latin typeface="Times New Roman" panose="02020603050405020304" pitchFamily="18" charset="0"/>
                <a:ea typeface="Times New Roman" panose="02020603050405020304" pitchFamily="18" charset="0"/>
              </a:rPr>
              <a:t>. On s’appuie d’abord sur </a:t>
            </a:r>
            <a:r>
              <a:rPr lang="fr-GF" sz="1800" dirty="0">
                <a:effectLst/>
                <a:highlight>
                  <a:srgbClr val="FFFF00"/>
                </a:highlight>
                <a:latin typeface="Times New Roman" panose="02020603050405020304" pitchFamily="18" charset="0"/>
                <a:ea typeface="Times New Roman" panose="02020603050405020304" pitchFamily="18" charset="0"/>
              </a:rPr>
              <a:t>l’objet, sur l’action mimée, sur la réalité tangible</a:t>
            </a:r>
            <a:r>
              <a:rPr lang="fr-GF" sz="1800" dirty="0">
                <a:effectLst/>
                <a:latin typeface="Times New Roman" panose="02020603050405020304" pitchFamily="18" charset="0"/>
                <a:ea typeface="Times New Roman" panose="02020603050405020304" pitchFamily="18" charset="0"/>
              </a:rPr>
              <a:t> ; on privilégie la </a:t>
            </a:r>
            <a:r>
              <a:rPr lang="fr-GF" sz="1800" dirty="0">
                <a:effectLst/>
                <a:highlight>
                  <a:srgbClr val="FFFF00"/>
                </a:highlight>
                <a:latin typeface="Times New Roman" panose="02020603050405020304" pitchFamily="18" charset="0"/>
                <a:ea typeface="Times New Roman" panose="02020603050405020304" pitchFamily="18" charset="0"/>
              </a:rPr>
              <a:t>photographie plutôt que l’illustration trop stylisée</a:t>
            </a:r>
            <a:r>
              <a:rPr lang="fr-GF" sz="1800" dirty="0">
                <a:effectLst/>
                <a:latin typeface="Times New Roman" panose="02020603050405020304" pitchFamily="18" charset="0"/>
                <a:ea typeface="Times New Roman" panose="02020603050405020304" pitchFamily="18" charset="0"/>
              </a:rPr>
              <a:t> ; on aide l’élève à mettre en relation le mot et le réel. Puis, progressivement, l’enfant devient capable d’aller du mot vers le monde, de relier les mots entre eux, de comprendre qu’ils s’organisent en </a:t>
            </a:r>
            <a:r>
              <a:rPr lang="fr-GF" sz="1800" dirty="0">
                <a:effectLst/>
                <a:highlight>
                  <a:srgbClr val="FFFF00"/>
                </a:highlight>
                <a:latin typeface="Times New Roman" panose="02020603050405020304" pitchFamily="18" charset="0"/>
                <a:ea typeface="Times New Roman" panose="02020603050405020304" pitchFamily="18" charset="0"/>
              </a:rPr>
              <a:t>réseaux.</a:t>
            </a:r>
            <a:r>
              <a:rPr lang="fr-GF" sz="1800" dirty="0">
                <a:effectLst/>
                <a:latin typeface="Times New Roman" panose="02020603050405020304" pitchFamily="18" charset="0"/>
                <a:ea typeface="Times New Roman" panose="02020603050405020304" pitchFamily="18" charset="0"/>
              </a:rPr>
              <a:t> Cette progressivité est fondamentale : elle oblige les équipes à penser autrement les supports, les corpus et les modalités d’explication selon l’âge des élèves.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GF" sz="1800" dirty="0">
                <a:effectLst/>
                <a:latin typeface="Times New Roman" panose="02020603050405020304" pitchFamily="18" charset="0"/>
                <a:ea typeface="Times New Roman" panose="02020603050405020304" pitchFamily="18" charset="0"/>
              </a:rPr>
              <a:t>Cette organisation en réseaux est précisément un des points les plus solides. </a:t>
            </a:r>
            <a:r>
              <a:rPr lang="fr-FR" sz="1800" dirty="0">
                <a:effectLst/>
                <a:latin typeface="Times New Roman" panose="02020603050405020304" pitchFamily="18" charset="0"/>
                <a:ea typeface="Times New Roman" panose="02020603050405020304" pitchFamily="18" charset="0"/>
              </a:rPr>
              <a:t>L’inspection Générale </a:t>
            </a:r>
            <a:r>
              <a:rPr lang="fr-GF" sz="1800" dirty="0">
                <a:effectLst/>
                <a:latin typeface="Times New Roman" panose="02020603050405020304" pitchFamily="18" charset="0"/>
                <a:ea typeface="Times New Roman" panose="02020603050405020304" pitchFamily="18" charset="0"/>
              </a:rPr>
              <a:t>distingue des corpus </a:t>
            </a:r>
            <a:r>
              <a:rPr lang="fr-GF" sz="1800" b="1" dirty="0">
                <a:effectLst/>
                <a:latin typeface="Times New Roman" panose="02020603050405020304" pitchFamily="18" charset="0"/>
                <a:ea typeface="Times New Roman" panose="02020603050405020304" pitchFamily="18" charset="0"/>
              </a:rPr>
              <a:t>sémantiques, morphologiques, mais aussi de proximité phonologique</a:t>
            </a:r>
            <a:r>
              <a:rPr lang="fr-GF" sz="1800" dirty="0">
                <a:effectLst/>
                <a:latin typeface="Times New Roman" panose="02020603050405020304" pitchFamily="18" charset="0"/>
                <a:ea typeface="Times New Roman" panose="02020603050405020304" pitchFamily="18" charset="0"/>
              </a:rPr>
              <a:t>. Le CSEN rappelle de son côté que le sens des mots se construit par leurs rencontres dans des contextes variés, dans un réseau sémantique, et à partir de leur place dans la phrase. Nous devons donc faire comprendre aux équipes que le </a:t>
            </a:r>
            <a:r>
              <a:rPr lang="fr-GF" sz="1800" b="1" dirty="0">
                <a:effectLst/>
                <a:latin typeface="Times New Roman" panose="02020603050405020304" pitchFamily="18" charset="0"/>
                <a:ea typeface="Times New Roman" panose="02020603050405020304" pitchFamily="18" charset="0"/>
              </a:rPr>
              <a:t>mot isolé ne suffit pas</a:t>
            </a:r>
            <a:r>
              <a:rPr lang="fr-GF" sz="1800" dirty="0">
                <a:effectLst/>
                <a:latin typeface="Times New Roman" panose="02020603050405020304" pitchFamily="18" charset="0"/>
                <a:ea typeface="Times New Roman" panose="02020603050405020304" pitchFamily="18" charset="0"/>
              </a:rPr>
              <a:t>. Ce qui compte, c’est le maillage : </a:t>
            </a:r>
            <a:r>
              <a:rPr lang="fr-GF" sz="1800" b="1" dirty="0">
                <a:effectLst/>
                <a:latin typeface="Times New Roman" panose="02020603050405020304" pitchFamily="18" charset="0"/>
                <a:ea typeface="Times New Roman" panose="02020603050405020304" pitchFamily="18" charset="0"/>
              </a:rPr>
              <a:t>les catégories, les familles, les rapprochements, les oppositions, les dérivations</a:t>
            </a:r>
            <a:r>
              <a:rPr lang="fr-GF" sz="1800" dirty="0">
                <a:effectLst/>
                <a:latin typeface="Times New Roman" panose="02020603050405020304" pitchFamily="18" charset="0"/>
                <a:ea typeface="Times New Roman" panose="02020603050405020304" pitchFamily="18" charset="0"/>
              </a:rPr>
              <a:t>, </a:t>
            </a:r>
            <a:r>
              <a:rPr lang="fr-GF" sz="1800" b="1" dirty="0">
                <a:effectLst/>
                <a:latin typeface="Times New Roman" panose="02020603050405020304" pitchFamily="18" charset="0"/>
                <a:ea typeface="Times New Roman" panose="02020603050405020304" pitchFamily="18" charset="0"/>
              </a:rPr>
              <a:t>les proximités sonores, les usages en phrase</a:t>
            </a:r>
            <a:r>
              <a:rPr lang="fr-GF" sz="1800" dirty="0">
                <a:effectLst/>
                <a:latin typeface="Times New Roman" panose="02020603050405020304" pitchFamily="18" charset="0"/>
                <a:ea typeface="Times New Roman" panose="02020603050405020304" pitchFamily="18" charset="0"/>
              </a:rPr>
              <a:t>. C’est ce maillage qui permet la mémorisation durable et la réutilisation juste.</a:t>
            </a:r>
          </a:p>
          <a:p>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5</a:t>
            </a:fld>
            <a:endParaRPr lang="fr-GF"/>
          </a:p>
        </p:txBody>
      </p:sp>
    </p:spTree>
    <p:extLst>
      <p:ext uri="{BB962C8B-B14F-4D97-AF65-F5344CB8AC3E}">
        <p14:creationId xmlns:p14="http://schemas.microsoft.com/office/powerpoint/2010/main" val="2143442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GF" sz="1800" dirty="0">
                <a:effectLst/>
                <a:latin typeface="Calibri" panose="020F0502020204030204" pitchFamily="34" charset="0"/>
                <a:ea typeface="Calibri" panose="020F0502020204030204" pitchFamily="34" charset="0"/>
                <a:cs typeface="Times New Roman" panose="02020603050405020304" pitchFamily="18" charset="0"/>
              </a:rPr>
              <a:t>Le CSEN montre que l’acquisition d’un mot suppose de repérer une forme sonore nouvelle, de la distinguer, puis de l’associer à un sens. </a:t>
            </a:r>
            <a:r>
              <a:rPr lang="fr-FR" sz="1800" dirty="0">
                <a:effectLst/>
                <a:latin typeface="Calibri" panose="020F0502020204030204" pitchFamily="34" charset="0"/>
                <a:ea typeface="Calibri" panose="020F0502020204030204" pitchFamily="34" charset="0"/>
                <a:cs typeface="Times New Roman" panose="02020603050405020304" pitchFamily="18" charset="0"/>
              </a:rPr>
              <a:t>L’IG </a:t>
            </a:r>
            <a:r>
              <a:rPr lang="fr-GF" sz="1800" dirty="0">
                <a:effectLst/>
                <a:latin typeface="Calibri" panose="020F0502020204030204" pitchFamily="34" charset="0"/>
                <a:ea typeface="Calibri" panose="020F0502020204030204" pitchFamily="34" charset="0"/>
                <a:cs typeface="Times New Roman" panose="02020603050405020304" pitchFamily="18" charset="0"/>
              </a:rPr>
              <a:t>rappelle que le vocabulaire ne se suffit pas à lui-même et qu’il doit être articulé à l’apprentissage d’une prononciation distincte</a:t>
            </a:r>
            <a:r>
              <a:rPr lang="fr-FR" sz="1800" dirty="0">
                <a:effectLst/>
                <a:latin typeface="Calibri" panose="020F0502020204030204" pitchFamily="34" charset="0"/>
                <a:ea typeface="Calibri" panose="020F0502020204030204" pitchFamily="34" charset="0"/>
                <a:cs typeface="Times New Roman" panose="02020603050405020304" pitchFamily="18" charset="0"/>
              </a:rPr>
              <a:t>.</a:t>
            </a:r>
            <a:r>
              <a:rPr lang="fr-GF" sz="1800" dirty="0">
                <a:effectLst/>
                <a:latin typeface="Times New Roman" panose="02020603050405020304" pitchFamily="18" charset="0"/>
                <a:ea typeface="Times New Roman" panose="02020603050405020304" pitchFamily="18" charset="0"/>
              </a:rPr>
              <a:t> Il donne des exemples très concrets de contrastes à faire entendre et produire : boule/poule, poison/poisson, dessert/désert, chaud/seau, mouche/mousse. Cette vigilance phonologique est particulièrement importante pour les élèves allophones ou les élèves les plus fragiles. Elle ne relève pas d’un supplément technique ; elle participe pleinement de l’encodage du mot.</a:t>
            </a:r>
          </a:p>
          <a:p>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GF" sz="1800" dirty="0">
                <a:effectLst/>
                <a:latin typeface="Times New Roman" panose="02020603050405020304" pitchFamily="18" charset="0"/>
                <a:ea typeface="Times New Roman" panose="02020603050405020304" pitchFamily="18" charset="0"/>
              </a:rPr>
              <a:t>La seconde dimension est le lien entre vocabulaire et syntaxe</a:t>
            </a:r>
            <a:r>
              <a:rPr lang="fr-FR" sz="1800" dirty="0">
                <a:effectLst/>
                <a:latin typeface="Times New Roman" panose="02020603050405020304" pitchFamily="18" charset="0"/>
                <a:ea typeface="Times New Roman" panose="02020603050405020304" pitchFamily="18" charset="0"/>
              </a:rPr>
              <a:t> : </a:t>
            </a:r>
            <a:r>
              <a:rPr lang="fr-GF" sz="1800" dirty="0">
                <a:effectLst/>
                <a:latin typeface="Times New Roman" panose="02020603050405020304" pitchFamily="18" charset="0"/>
                <a:ea typeface="Times New Roman" panose="02020603050405020304" pitchFamily="18" charset="0"/>
              </a:rPr>
              <a:t>le vocabulaire ne se suffit pas à lui-même ; il faut </a:t>
            </a:r>
            <a:r>
              <a:rPr lang="fr-GF" sz="1800" b="1" dirty="0">
                <a:effectLst/>
                <a:latin typeface="Times New Roman" panose="02020603050405020304" pitchFamily="18" charset="0"/>
                <a:ea typeface="Times New Roman" panose="02020603050405020304" pitchFamily="18" charset="0"/>
              </a:rPr>
              <a:t>développer la syntaxe </a:t>
            </a:r>
            <a:r>
              <a:rPr lang="fr-GF" sz="1800" dirty="0">
                <a:effectLst/>
                <a:latin typeface="Times New Roman" panose="02020603050405020304" pitchFamily="18" charset="0"/>
                <a:ea typeface="Times New Roman" panose="02020603050405020304" pitchFamily="18" charset="0"/>
              </a:rPr>
              <a:t>pour organiser les idées et produire des énoncés significatifs. Le</a:t>
            </a:r>
            <a:r>
              <a:rPr lang="fr-FR" sz="1800" dirty="0">
                <a:effectLst/>
                <a:latin typeface="Times New Roman" panose="02020603050405020304" pitchFamily="18" charset="0"/>
                <a:ea typeface="Times New Roman" panose="02020603050405020304" pitchFamily="18" charset="0"/>
              </a:rPr>
              <a:t>s </a:t>
            </a:r>
            <a:r>
              <a:rPr lang="fr-GF" sz="1800" dirty="0">
                <a:effectLst/>
                <a:latin typeface="Times New Roman" panose="02020603050405020304" pitchFamily="18" charset="0"/>
                <a:ea typeface="Times New Roman" panose="02020603050405020304" pitchFamily="18" charset="0"/>
              </a:rPr>
              <a:t>élèves doivent être conduits vers un </a:t>
            </a:r>
            <a:r>
              <a:rPr lang="fr-GF" sz="1800" b="1" dirty="0">
                <a:effectLst/>
                <a:latin typeface="Times New Roman" panose="02020603050405020304" pitchFamily="18" charset="0"/>
                <a:ea typeface="Times New Roman" panose="02020603050405020304" pitchFamily="18" charset="0"/>
              </a:rPr>
              <a:t>langage moins dépendant de l’action immédiate, plus explicatif, plus narratif, plus précis</a:t>
            </a:r>
            <a:r>
              <a:rPr lang="fr-GF" sz="1800" dirty="0">
                <a:effectLst/>
                <a:latin typeface="Times New Roman" panose="02020603050405020304" pitchFamily="18" charset="0"/>
                <a:ea typeface="Times New Roman" panose="02020603050405020304" pitchFamily="18" charset="0"/>
              </a:rPr>
              <a:t>. Le programme de cycle 1 articule lui aussi enrichissement lexical et développement syntaxique. Un mot n’est véritablement acquis que lorsqu’il peut être utilisé dans des </a:t>
            </a:r>
            <a:r>
              <a:rPr lang="fr-GF" sz="1800" b="1" dirty="0">
                <a:effectLst/>
                <a:latin typeface="Times New Roman" panose="02020603050405020304" pitchFamily="18" charset="0"/>
                <a:ea typeface="Times New Roman" panose="02020603050405020304" pitchFamily="18" charset="0"/>
              </a:rPr>
              <a:t>phrases</a:t>
            </a:r>
            <a:r>
              <a:rPr lang="fr-GF" sz="1800" dirty="0">
                <a:effectLst/>
                <a:latin typeface="Times New Roman" panose="02020603050405020304" pitchFamily="18" charset="0"/>
                <a:ea typeface="Times New Roman" panose="02020603050405020304" pitchFamily="18" charset="0"/>
              </a:rPr>
              <a:t>, dans des </a:t>
            </a:r>
            <a:r>
              <a:rPr lang="fr-GF" sz="1800" b="1" dirty="0">
                <a:effectLst/>
                <a:latin typeface="Times New Roman" panose="02020603050405020304" pitchFamily="18" charset="0"/>
                <a:ea typeface="Times New Roman" panose="02020603050405020304" pitchFamily="18" charset="0"/>
              </a:rPr>
              <a:t>reformulations</a:t>
            </a:r>
            <a:r>
              <a:rPr lang="fr-GF" sz="1800" dirty="0">
                <a:effectLst/>
                <a:latin typeface="Times New Roman" panose="02020603050405020304" pitchFamily="18" charset="0"/>
                <a:ea typeface="Times New Roman" panose="02020603050405020304" pitchFamily="18" charset="0"/>
              </a:rPr>
              <a:t>, dans des</a:t>
            </a:r>
            <a:r>
              <a:rPr lang="fr-GF" sz="1800" b="1" dirty="0">
                <a:effectLst/>
                <a:latin typeface="Times New Roman" panose="02020603050405020304" pitchFamily="18" charset="0"/>
                <a:ea typeface="Times New Roman" panose="02020603050405020304" pitchFamily="18" charset="0"/>
              </a:rPr>
              <a:t> récits</a:t>
            </a:r>
            <a:r>
              <a:rPr lang="fr-GF" sz="1800" dirty="0">
                <a:effectLst/>
                <a:latin typeface="Times New Roman" panose="02020603050405020304" pitchFamily="18" charset="0"/>
                <a:ea typeface="Times New Roman" panose="02020603050405020304" pitchFamily="18" charset="0"/>
              </a:rPr>
              <a:t>, dans des </a:t>
            </a:r>
            <a:r>
              <a:rPr lang="fr-GF" sz="1800" b="1" dirty="0">
                <a:effectLst/>
                <a:latin typeface="Times New Roman" panose="02020603050405020304" pitchFamily="18" charset="0"/>
                <a:ea typeface="Times New Roman" panose="02020603050405020304" pitchFamily="18" charset="0"/>
              </a:rPr>
              <a:t>explications</a:t>
            </a:r>
            <a:r>
              <a:rPr lang="fr-GF" sz="1800" dirty="0">
                <a:effectLst/>
                <a:latin typeface="Times New Roman" panose="02020603050405020304" pitchFamily="18" charset="0"/>
                <a:ea typeface="Times New Roman" panose="02020603050405020304" pitchFamily="18" charset="0"/>
              </a:rPr>
              <a:t>. Voilà pourquoi le réemploi oral n’est </a:t>
            </a:r>
            <a:r>
              <a:rPr lang="fr-GF" sz="1800" b="1" dirty="0">
                <a:effectLst/>
                <a:latin typeface="Times New Roman" panose="02020603050405020304" pitchFamily="18" charset="0"/>
                <a:ea typeface="Times New Roman" panose="02020603050405020304" pitchFamily="18" charset="0"/>
              </a:rPr>
              <a:t>pas un temps de vérification ; il est un temps d’apprentissage à part entière</a:t>
            </a:r>
            <a:r>
              <a:rPr lang="fr-GF" sz="1800" dirty="0">
                <a:effectLst/>
                <a:latin typeface="Times New Roman" panose="02020603050405020304" pitchFamily="18" charset="0"/>
                <a:ea typeface="Times New Roman" panose="02020603050405020304" pitchFamily="18" charset="0"/>
              </a:rPr>
              <a:t>.</a:t>
            </a:r>
          </a:p>
          <a:p>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6</a:t>
            </a:fld>
            <a:endParaRPr lang="fr-GF"/>
          </a:p>
        </p:txBody>
      </p:sp>
    </p:spTree>
    <p:extLst>
      <p:ext uri="{BB962C8B-B14F-4D97-AF65-F5344CB8AC3E}">
        <p14:creationId xmlns:p14="http://schemas.microsoft.com/office/powerpoint/2010/main" val="1949213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7</a:t>
            </a:fld>
            <a:endParaRPr lang="fr-GF"/>
          </a:p>
        </p:txBody>
      </p:sp>
    </p:spTree>
    <p:extLst>
      <p:ext uri="{BB962C8B-B14F-4D97-AF65-F5344CB8AC3E}">
        <p14:creationId xmlns:p14="http://schemas.microsoft.com/office/powerpoint/2010/main" val="746433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8</a:t>
            </a:fld>
            <a:endParaRPr lang="fr-GF"/>
          </a:p>
        </p:txBody>
      </p:sp>
    </p:spTree>
    <p:extLst>
      <p:ext uri="{BB962C8B-B14F-4D97-AF65-F5344CB8AC3E}">
        <p14:creationId xmlns:p14="http://schemas.microsoft.com/office/powerpoint/2010/main" val="292668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80360" lvl="1">
              <a:lnSpc>
                <a:spcPct val="100000"/>
              </a:lnSpc>
              <a:spcBef>
                <a:spcPts val="601"/>
              </a:spcBef>
              <a:spcAft>
                <a:spcPts val="601"/>
              </a:spcAft>
              <a:buClr>
                <a:srgbClr val="000000"/>
              </a:buClr>
            </a:pPr>
            <a:r>
              <a:rPr lang="fr-FR" sz="1800" dirty="0">
                <a:effectLst/>
                <a:latin typeface="Calibri" panose="020F0502020204030204" pitchFamily="34" charset="0"/>
                <a:ea typeface="Calibri" panose="020F0502020204030204" pitchFamily="34" charset="0"/>
                <a:cs typeface="Times New Roman" panose="02020603050405020304" pitchFamily="18" charset="0"/>
              </a:rPr>
              <a:t>Le vocabulaire doit devenir un objet explicite de pilotage, de formation et de suivi.</a:t>
            </a:r>
          </a:p>
          <a:p>
            <a:endParaRPr lang="fr-GF" dirty="0"/>
          </a:p>
        </p:txBody>
      </p:sp>
      <p:sp>
        <p:nvSpPr>
          <p:cNvPr id="4" name="Espace réservé du numéro de diapositive 3"/>
          <p:cNvSpPr>
            <a:spLocks noGrp="1"/>
          </p:cNvSpPr>
          <p:nvPr>
            <p:ph type="sldNum" sz="quarter" idx="5"/>
          </p:nvPr>
        </p:nvSpPr>
        <p:spPr/>
        <p:txBody>
          <a:bodyPr/>
          <a:lstStyle/>
          <a:p>
            <a:fld id="{D834544D-F208-465D-AA68-64AA36077A97}" type="slidenum">
              <a:rPr lang="fr-GF" smtClean="0"/>
              <a:t>9</a:t>
            </a:fld>
            <a:endParaRPr lang="fr-GF"/>
          </a:p>
        </p:txBody>
      </p:sp>
    </p:spTree>
    <p:extLst>
      <p:ext uri="{BB962C8B-B14F-4D97-AF65-F5344CB8AC3E}">
        <p14:creationId xmlns:p14="http://schemas.microsoft.com/office/powerpoint/2010/main" val="2140674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48"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50"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52"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53"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457200" y="205200"/>
            <a:ext cx="8229240" cy="39812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57"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58"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59"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61"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62"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63"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65"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66"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67"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69"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70"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72"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73"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74"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75"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77"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78"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79"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80"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81"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82"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10"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11"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12"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13"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15"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16"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18" name="PlaceHolder 1"/>
          <p:cNvSpPr>
            <a:spLocks noGrp="1"/>
          </p:cNvSpPr>
          <p:nvPr>
            <p:ph type="subTitle"/>
          </p:nvPr>
        </p:nvSpPr>
        <p:spPr>
          <a:xfrm>
            <a:off x="457200" y="205200"/>
            <a:ext cx="8229240" cy="39812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19"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20"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21"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22"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23"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24"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25"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26"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28"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29"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30"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1"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32"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33"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34"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35"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36"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37"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38"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endParaRPr lang="fr-FR" sz="4400" b="0" strike="noStrike" spc="-1">
              <a:solidFill>
                <a:srgbClr val="000000"/>
              </a:solidFill>
              <a:latin typeface="Arial"/>
            </a:endParaRPr>
          </a:p>
        </p:txBody>
      </p:sp>
      <p:sp>
        <p:nvSpPr>
          <p:cNvPr id="240"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41"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42"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43"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44"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
        <p:nvSpPr>
          <p:cNvPr id="245"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pPr indent="0">
              <a:spcBef>
                <a:spcPts val="1417"/>
              </a:spcBef>
              <a:buNone/>
            </a:pPr>
            <a:endParaRPr lang="fr-FR" sz="32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Line 1"/>
          <p:cNvSpPr/>
          <p:nvPr/>
        </p:nvSpPr>
        <p:spPr>
          <a:xfrm>
            <a:off x="360000" y="4784400"/>
            <a:ext cx="8424000" cy="360"/>
          </a:xfrm>
          <a:prstGeom prst="line">
            <a:avLst/>
          </a:prstGeom>
          <a:ln w="10080">
            <a:solidFill>
              <a:srgbClr val="000000"/>
            </a:solidFill>
            <a:round/>
          </a:ln>
        </p:spPr>
        <p:style>
          <a:lnRef idx="1">
            <a:schemeClr val="accent1"/>
          </a:lnRef>
          <a:fillRef idx="0">
            <a:schemeClr val="accent1"/>
          </a:fillRef>
          <a:effectRef idx="0">
            <a:schemeClr val="accent1"/>
          </a:effectRef>
          <a:fontRef idx="minor"/>
        </p:style>
        <p:txBody>
          <a:bodyPr lIns="90000" tIns="-44640" rIns="90000" bIns="-44640" anchor="t" anchorCtr="1">
            <a:noAutofit/>
          </a:bodyPr>
          <a:lstStyle/>
          <a:p>
            <a:endParaRPr lang="fr-FR" sz="1800" b="0" strike="noStrike" spc="-1">
              <a:solidFill>
                <a:srgbClr val="000000"/>
              </a:solidFill>
              <a:latin typeface="Arial"/>
            </a:endParaRPr>
          </a:p>
        </p:txBody>
      </p:sp>
      <p:pic>
        <p:nvPicPr>
          <p:cNvPr id="42" name="Image 7"/>
          <p:cNvPicPr/>
          <p:nvPr/>
        </p:nvPicPr>
        <p:blipFill>
          <a:blip r:embed="rId14"/>
          <a:stretch/>
        </p:blipFill>
        <p:spPr>
          <a:xfrm>
            <a:off x="323640" y="131400"/>
            <a:ext cx="683280" cy="636480"/>
          </a:xfrm>
          <a:prstGeom prst="rect">
            <a:avLst/>
          </a:prstGeom>
          <a:ln w="0">
            <a:noFill/>
          </a:ln>
        </p:spPr>
      </p:pic>
      <p:sp>
        <p:nvSpPr>
          <p:cNvPr id="43" name="Line 7"/>
          <p:cNvSpPr/>
          <p:nvPr/>
        </p:nvSpPr>
        <p:spPr>
          <a:xfrm>
            <a:off x="360000" y="4784400"/>
            <a:ext cx="8424000" cy="360"/>
          </a:xfrm>
          <a:prstGeom prst="line">
            <a:avLst/>
          </a:prstGeom>
          <a:ln w="10080">
            <a:solidFill>
              <a:srgbClr val="000000"/>
            </a:solidFill>
            <a:round/>
          </a:ln>
        </p:spPr>
        <p:style>
          <a:lnRef idx="1">
            <a:schemeClr val="accent1"/>
          </a:lnRef>
          <a:fillRef idx="0">
            <a:schemeClr val="accent1"/>
          </a:fillRef>
          <a:effectRef idx="0">
            <a:schemeClr val="accent1"/>
          </a:effectRef>
          <a:fontRef idx="minor"/>
        </p:style>
        <p:txBody>
          <a:bodyPr lIns="90000" tIns="-44640" rIns="90000" bIns="-44640" anchor="t" anchorCtr="1">
            <a:noAutofit/>
          </a:bodyPr>
          <a:lstStyle/>
          <a:p>
            <a:endParaRPr lang="fr-FR" sz="1800" b="0" strike="noStrike" spc="-1">
              <a:solidFill>
                <a:srgbClr val="000000"/>
              </a:solidFill>
              <a:latin typeface="Arial"/>
            </a:endParaRPr>
          </a:p>
        </p:txBody>
      </p:sp>
      <p:pic>
        <p:nvPicPr>
          <p:cNvPr id="44" name="Image 4"/>
          <p:cNvPicPr/>
          <p:nvPr/>
        </p:nvPicPr>
        <p:blipFill>
          <a:blip r:embed="rId15"/>
          <a:stretch/>
        </p:blipFill>
        <p:spPr>
          <a:xfrm>
            <a:off x="180000" y="184320"/>
            <a:ext cx="3059640" cy="1846800"/>
          </a:xfrm>
          <a:prstGeom prst="rect">
            <a:avLst/>
          </a:prstGeom>
          <a:ln w="0">
            <a:noFill/>
          </a:ln>
        </p:spPr>
      </p:pic>
      <p:sp>
        <p:nvSpPr>
          <p:cNvPr id="45"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r>
              <a:rPr lang="fr-FR" sz="4400" b="0" strike="noStrike" spc="-1">
                <a:solidFill>
                  <a:srgbClr val="000000"/>
                </a:solidFill>
                <a:latin typeface="Arial"/>
              </a:rPr>
              <a:t>Cliquez pour éditer le format du texte-titre</a:t>
            </a:r>
          </a:p>
        </p:txBody>
      </p:sp>
      <p:sp>
        <p:nvSpPr>
          <p:cNvPr id="46"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fontScale="96000"/>
          </a:bodyPr>
          <a:lstStyle/>
          <a:p>
            <a:pPr marL="414720" indent="-311040">
              <a:spcBef>
                <a:spcPts val="1417"/>
              </a:spcBef>
              <a:buClr>
                <a:srgbClr val="000000"/>
              </a:buClr>
              <a:buSzPct val="45000"/>
              <a:buFont typeface="Wingdings" charset="2"/>
              <a:buChar char=""/>
            </a:pPr>
            <a:r>
              <a:rPr lang="fr-FR" sz="3200" b="0" strike="noStrike" spc="-1">
                <a:solidFill>
                  <a:srgbClr val="000000"/>
                </a:solidFill>
                <a:latin typeface="Arial"/>
              </a:rPr>
              <a:t>Cliquez pour éditer le format du plan de texte</a:t>
            </a:r>
          </a:p>
          <a:p>
            <a:pPr marL="829440" lvl="1" indent="-31104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44160" lvl="2" indent="-276480">
              <a:spcBef>
                <a:spcPts val="850"/>
              </a:spcBef>
              <a:buClr>
                <a:srgbClr val="000000"/>
              </a:buClr>
              <a:buSzPct val="45000"/>
              <a:buFont typeface="Wingdings" charset="2"/>
              <a:buChar char=""/>
            </a:pPr>
            <a:r>
              <a:rPr lang="fr-FR" sz="2400" b="0" strike="noStrike" spc="-1">
                <a:solidFill>
                  <a:srgbClr val="000000"/>
                </a:solidFill>
                <a:latin typeface="Arial"/>
              </a:rPr>
              <a:t>Troisième niveau de plan</a:t>
            </a:r>
          </a:p>
          <a:p>
            <a:pPr marL="1658880" lvl="3" indent="-207360">
              <a:spcBef>
                <a:spcPts val="567"/>
              </a:spcBef>
              <a:buClr>
                <a:srgbClr val="000000"/>
              </a:buClr>
              <a:buSzPct val="75000"/>
              <a:buFont typeface="Symbol" charset="2"/>
              <a:buChar char=""/>
            </a:pPr>
            <a:r>
              <a:rPr lang="fr-FR" sz="2000" b="0" strike="noStrike" spc="-1">
                <a:solidFill>
                  <a:srgbClr val="000000"/>
                </a:solidFill>
                <a:latin typeface="Arial"/>
              </a:rPr>
              <a:t>Quatrième niveau de plan</a:t>
            </a:r>
          </a:p>
          <a:p>
            <a:pPr marL="2073600" lvl="4" indent="-207360">
              <a:spcBef>
                <a:spcPts val="283"/>
              </a:spcBef>
              <a:buClr>
                <a:srgbClr val="000000"/>
              </a:buClr>
              <a:buSzPct val="45000"/>
              <a:buFont typeface="Wingdings" charset="2"/>
              <a:buChar char=""/>
            </a:pPr>
            <a:r>
              <a:rPr lang="fr-FR" sz="2000" b="0" strike="noStrike" spc="-1">
                <a:solidFill>
                  <a:srgbClr val="000000"/>
                </a:solidFill>
                <a:latin typeface="Arial"/>
              </a:rPr>
              <a:t>Cinquième niveau de plan</a:t>
            </a:r>
          </a:p>
          <a:p>
            <a:pPr marL="2488320" lvl="5" indent="-207360">
              <a:spcBef>
                <a:spcPts val="283"/>
              </a:spcBef>
              <a:buClr>
                <a:srgbClr val="000000"/>
              </a:buClr>
              <a:buSzPct val="45000"/>
              <a:buFont typeface="Wingdings" charset="2"/>
              <a:buChar char=""/>
            </a:pPr>
            <a:r>
              <a:rPr lang="fr-FR" sz="2000" b="0" strike="noStrike" spc="-1">
                <a:solidFill>
                  <a:srgbClr val="000000"/>
                </a:solidFill>
                <a:latin typeface="Arial"/>
              </a:rPr>
              <a:t>Sixième niveau de plan</a:t>
            </a:r>
          </a:p>
          <a:p>
            <a:pPr marL="2903040" lvl="6" indent="-207360">
              <a:spcBef>
                <a:spcPts val="283"/>
              </a:spcBef>
              <a:buClr>
                <a:srgbClr val="000000"/>
              </a:buClr>
              <a:buSzPct val="45000"/>
              <a:buFont typeface="Wingdings" charset="2"/>
              <a:buChar char=""/>
            </a:pPr>
            <a:r>
              <a:rPr lang="fr-FR" sz="2000" b="0" strike="noStrike" spc="-1">
                <a:solidFill>
                  <a:srgbClr val="000000"/>
                </a:solidFill>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GF"/>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 name="Line 1"/>
          <p:cNvSpPr/>
          <p:nvPr/>
        </p:nvSpPr>
        <p:spPr>
          <a:xfrm>
            <a:off x="360000" y="4784400"/>
            <a:ext cx="8424000" cy="360"/>
          </a:xfrm>
          <a:prstGeom prst="line">
            <a:avLst/>
          </a:prstGeom>
          <a:ln w="10080">
            <a:solidFill>
              <a:srgbClr val="000000"/>
            </a:solidFill>
            <a:round/>
          </a:ln>
        </p:spPr>
        <p:style>
          <a:lnRef idx="1">
            <a:schemeClr val="accent1"/>
          </a:lnRef>
          <a:fillRef idx="0">
            <a:schemeClr val="accent1"/>
          </a:fillRef>
          <a:effectRef idx="0">
            <a:schemeClr val="accent1"/>
          </a:effectRef>
          <a:fontRef idx="minor"/>
        </p:style>
        <p:txBody>
          <a:bodyPr lIns="90000" tIns="-44640" rIns="90000" bIns="-44640" anchor="t" anchorCtr="1">
            <a:noAutofit/>
          </a:bodyPr>
          <a:lstStyle/>
          <a:p>
            <a:endParaRPr lang="fr-FR" sz="1800" b="0" strike="noStrike" spc="-1">
              <a:solidFill>
                <a:srgbClr val="000000"/>
              </a:solidFill>
              <a:latin typeface="Arial"/>
            </a:endParaRPr>
          </a:p>
        </p:txBody>
      </p:sp>
      <p:pic>
        <p:nvPicPr>
          <p:cNvPr id="206" name="Image 7"/>
          <p:cNvPicPr/>
          <p:nvPr/>
        </p:nvPicPr>
        <p:blipFill>
          <a:blip r:embed="rId14"/>
          <a:stretch/>
        </p:blipFill>
        <p:spPr>
          <a:xfrm>
            <a:off x="323640" y="131400"/>
            <a:ext cx="683280" cy="636480"/>
          </a:xfrm>
          <a:prstGeom prst="rect">
            <a:avLst/>
          </a:prstGeom>
          <a:ln w="0">
            <a:noFill/>
          </a:ln>
        </p:spPr>
      </p:pic>
      <p:pic>
        <p:nvPicPr>
          <p:cNvPr id="207" name="Image 7"/>
          <p:cNvPicPr/>
          <p:nvPr/>
        </p:nvPicPr>
        <p:blipFill>
          <a:blip r:embed="rId15"/>
          <a:stretch/>
        </p:blipFill>
        <p:spPr>
          <a:xfrm>
            <a:off x="324000" y="131760"/>
            <a:ext cx="1116000" cy="636480"/>
          </a:xfrm>
          <a:prstGeom prst="rect">
            <a:avLst/>
          </a:prstGeom>
          <a:ln w="0">
            <a:noFill/>
          </a:ln>
        </p:spPr>
      </p:pic>
      <p:sp>
        <p:nvSpPr>
          <p:cNvPr id="208"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lgn="ctr">
              <a:buNone/>
            </a:pPr>
            <a:r>
              <a:rPr lang="fr-FR" sz="4400" b="0" strike="noStrike" spc="-1">
                <a:solidFill>
                  <a:srgbClr val="000000"/>
                </a:solidFill>
                <a:latin typeface="Arial"/>
              </a:rPr>
              <a:t>Cliquez pour éditer le format du texte-titre</a:t>
            </a:r>
          </a:p>
        </p:txBody>
      </p:sp>
      <p:sp>
        <p:nvSpPr>
          <p:cNvPr id="209"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fontScale="96000"/>
          </a:bodyPr>
          <a:lstStyle/>
          <a:p>
            <a:pPr marL="414720" indent="-311040">
              <a:spcBef>
                <a:spcPts val="1417"/>
              </a:spcBef>
              <a:buClr>
                <a:srgbClr val="000000"/>
              </a:buClr>
              <a:buSzPct val="45000"/>
              <a:buFont typeface="Wingdings" charset="2"/>
              <a:buChar char=""/>
            </a:pPr>
            <a:r>
              <a:rPr lang="fr-FR" sz="3200" b="0" strike="noStrike" spc="-1">
                <a:solidFill>
                  <a:srgbClr val="000000"/>
                </a:solidFill>
                <a:latin typeface="Arial"/>
              </a:rPr>
              <a:t>Cliquez pour éditer le format du plan de texte</a:t>
            </a:r>
          </a:p>
          <a:p>
            <a:pPr marL="829440" lvl="1" indent="-31104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44160" lvl="2" indent="-276480">
              <a:spcBef>
                <a:spcPts val="850"/>
              </a:spcBef>
              <a:buClr>
                <a:srgbClr val="000000"/>
              </a:buClr>
              <a:buSzPct val="45000"/>
              <a:buFont typeface="Wingdings" charset="2"/>
              <a:buChar char=""/>
            </a:pPr>
            <a:r>
              <a:rPr lang="fr-FR" sz="2400" b="0" strike="noStrike" spc="-1">
                <a:solidFill>
                  <a:srgbClr val="000000"/>
                </a:solidFill>
                <a:latin typeface="Arial"/>
              </a:rPr>
              <a:t>Troisième niveau de plan</a:t>
            </a:r>
          </a:p>
          <a:p>
            <a:pPr marL="1658880" lvl="3" indent="-207360">
              <a:spcBef>
                <a:spcPts val="567"/>
              </a:spcBef>
              <a:buClr>
                <a:srgbClr val="000000"/>
              </a:buClr>
              <a:buSzPct val="75000"/>
              <a:buFont typeface="Symbol" charset="2"/>
              <a:buChar char=""/>
            </a:pPr>
            <a:r>
              <a:rPr lang="fr-FR" sz="2000" b="0" strike="noStrike" spc="-1">
                <a:solidFill>
                  <a:srgbClr val="000000"/>
                </a:solidFill>
                <a:latin typeface="Arial"/>
              </a:rPr>
              <a:t>Quatrième niveau de plan</a:t>
            </a:r>
          </a:p>
          <a:p>
            <a:pPr marL="2073600" lvl="4" indent="-207360">
              <a:spcBef>
                <a:spcPts val="283"/>
              </a:spcBef>
              <a:buClr>
                <a:srgbClr val="000000"/>
              </a:buClr>
              <a:buSzPct val="45000"/>
              <a:buFont typeface="Wingdings" charset="2"/>
              <a:buChar char=""/>
            </a:pPr>
            <a:r>
              <a:rPr lang="fr-FR" sz="2000" b="0" strike="noStrike" spc="-1">
                <a:solidFill>
                  <a:srgbClr val="000000"/>
                </a:solidFill>
                <a:latin typeface="Arial"/>
              </a:rPr>
              <a:t>Cinquième niveau de plan</a:t>
            </a:r>
          </a:p>
          <a:p>
            <a:pPr marL="2488320" lvl="5" indent="-207360">
              <a:spcBef>
                <a:spcPts val="283"/>
              </a:spcBef>
              <a:buClr>
                <a:srgbClr val="000000"/>
              </a:buClr>
              <a:buSzPct val="45000"/>
              <a:buFont typeface="Wingdings" charset="2"/>
              <a:buChar char=""/>
            </a:pPr>
            <a:r>
              <a:rPr lang="fr-FR" sz="2000" b="0" strike="noStrike" spc="-1">
                <a:solidFill>
                  <a:srgbClr val="000000"/>
                </a:solidFill>
                <a:latin typeface="Arial"/>
              </a:rPr>
              <a:t>Sixième niveau de plan</a:t>
            </a:r>
          </a:p>
          <a:p>
            <a:pPr marL="2903040" lvl="6" indent="-207360">
              <a:spcBef>
                <a:spcPts val="283"/>
              </a:spcBef>
              <a:buClr>
                <a:srgbClr val="000000"/>
              </a:buClr>
              <a:buSzPct val="45000"/>
              <a:buFont typeface="Wingdings" charset="2"/>
              <a:buChar char=""/>
            </a:pPr>
            <a:r>
              <a:rPr lang="fr-FR" sz="2000" b="0" strike="noStrike" spc="-1">
                <a:solidFill>
                  <a:srgbClr val="000000"/>
                </a:solidFill>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GF"/>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TextShape 1"/>
          <p:cNvSpPr/>
          <p:nvPr/>
        </p:nvSpPr>
        <p:spPr>
          <a:xfrm>
            <a:off x="0" y="0"/>
            <a:ext cx="179280" cy="179280"/>
          </a:xfrm>
          <a:prstGeom prst="rect">
            <a:avLst/>
          </a:prstGeom>
          <a:noFill/>
          <a:ln w="0">
            <a:solidFill>
              <a:srgbClr val="000000">
                <a:alpha val="0"/>
              </a:srgbClr>
            </a:solid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fr-FR" sz="1800" b="0" strike="noStrike" spc="-1">
              <a:solidFill>
                <a:srgbClr val="000000"/>
              </a:solidFill>
              <a:latin typeface="Arial"/>
            </a:endParaRPr>
          </a:p>
        </p:txBody>
      </p:sp>
      <p:sp>
        <p:nvSpPr>
          <p:cNvPr id="251" name="TextShape 2"/>
          <p:cNvSpPr/>
          <p:nvPr/>
        </p:nvSpPr>
        <p:spPr>
          <a:xfrm>
            <a:off x="360000" y="2346120"/>
            <a:ext cx="8423280" cy="207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FR" sz="3600" b="1" dirty="0">
                <a:latin typeface="Calibri" panose="020F0502020204030204" pitchFamily="34" charset="0"/>
                <a:ea typeface="Calibri" panose="020F0502020204030204" pitchFamily="34" charset="0"/>
                <a:cs typeface="Times New Roman" panose="02020603050405020304" pitchFamily="18" charset="0"/>
              </a:rPr>
              <a:t>L’e</a:t>
            </a:r>
            <a:r>
              <a:rPr lang="fr-GF" sz="3600" b="1" dirty="0" err="1">
                <a:effectLst/>
                <a:latin typeface="Calibri" panose="020F0502020204030204" pitchFamily="34" charset="0"/>
                <a:ea typeface="Calibri" panose="020F0502020204030204" pitchFamily="34" charset="0"/>
                <a:cs typeface="Times New Roman" panose="02020603050405020304" pitchFamily="18" charset="0"/>
              </a:rPr>
              <a:t>nseigne</a:t>
            </a:r>
            <a:r>
              <a:rPr lang="fr-FR" sz="3600" b="1" dirty="0">
                <a:effectLst/>
                <a:latin typeface="Calibri" panose="020F0502020204030204" pitchFamily="34" charset="0"/>
                <a:ea typeface="Calibri" panose="020F0502020204030204" pitchFamily="34" charset="0"/>
                <a:cs typeface="Times New Roman" panose="02020603050405020304" pitchFamily="18" charset="0"/>
              </a:rPr>
              <a:t>ment du</a:t>
            </a:r>
            <a:r>
              <a:rPr lang="fr-GF" sz="3600" b="1" dirty="0">
                <a:effectLst/>
                <a:latin typeface="Calibri" panose="020F0502020204030204" pitchFamily="34" charset="0"/>
                <a:ea typeface="Calibri" panose="020F0502020204030204" pitchFamily="34" charset="0"/>
                <a:cs typeface="Times New Roman" panose="02020603050405020304" pitchFamily="18" charset="0"/>
              </a:rPr>
              <a:t> vocabulaire à l’école maternelle</a:t>
            </a:r>
            <a:endParaRPr lang="fr-FR" sz="36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fr-FR" sz="3600" b="0" strike="noStrike" spc="-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r>
              <a:rPr lang="fr-GF" sz="2000" dirty="0">
                <a:effectLst/>
                <a:latin typeface="Calibri" panose="020F0502020204030204" pitchFamily="34" charset="0"/>
                <a:ea typeface="Calibri" panose="020F0502020204030204" pitchFamily="34" charset="0"/>
                <a:cs typeface="Times New Roman" panose="02020603050405020304" pitchFamily="18" charset="0"/>
              </a:rPr>
              <a:t>Une priorité pour la réussite de tous les élèves</a:t>
            </a:r>
            <a:endParaRPr lang="fr-FR" sz="1850" b="0" strike="noStrike" spc="-1" dirty="0">
              <a:solidFill>
                <a:srgbClr val="000000"/>
              </a:solidFill>
              <a:latin typeface="Arial"/>
            </a:endParaRPr>
          </a:p>
        </p:txBody>
      </p:sp>
      <p:sp>
        <p:nvSpPr>
          <p:cNvPr id="252" name="TextShape 3"/>
          <p:cNvSpPr/>
          <p:nvPr/>
        </p:nvSpPr>
        <p:spPr>
          <a:xfrm>
            <a:off x="7614000" y="4783680"/>
            <a:ext cx="116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r>
              <a:rPr lang="fr-FR" sz="750" b="1" strike="noStrike" cap="all" spc="-1" dirty="0">
                <a:solidFill>
                  <a:srgbClr val="000000"/>
                </a:solidFill>
                <a:latin typeface="Arial"/>
              </a:rPr>
              <a:t>21/04/2026</a:t>
            </a:r>
            <a:endParaRPr lang="fr-FR" sz="750" b="0" strike="noStrike" spc="-1" dirty="0">
              <a:solidFill>
                <a:srgbClr val="000000"/>
              </a:solidFill>
              <a:latin typeface="Arial"/>
            </a:endParaRPr>
          </a:p>
        </p:txBody>
      </p:sp>
      <p:sp>
        <p:nvSpPr>
          <p:cNvPr id="253" name="TextShape 4"/>
          <p:cNvSpPr/>
          <p:nvPr/>
        </p:nvSpPr>
        <p:spPr>
          <a:xfrm>
            <a:off x="360000" y="4783680"/>
            <a:ext cx="5903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fr-FR" sz="750" b="1" strike="noStrike" spc="-1" dirty="0">
                <a:solidFill>
                  <a:srgbClr val="000000"/>
                </a:solidFill>
                <a:latin typeface="Arial"/>
              </a:rPr>
              <a:t>I</a:t>
            </a:r>
            <a:endParaRPr lang="fr-FR" sz="750" b="0" strike="noStrike" spc="-1" dirty="0">
              <a:solidFill>
                <a:srgbClr val="000000"/>
              </a:solidFill>
              <a:latin typeface="Arial"/>
            </a:endParaRPr>
          </a:p>
        </p:txBody>
      </p:sp>
      <p:sp>
        <p:nvSpPr>
          <p:cNvPr id="254" name="TextShape 5"/>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C679BB01-E200-4E54-B93F-CD79C08B0308}" type="slidenum">
              <a:rPr lang="fr-FR" sz="750" b="1" strike="noStrike" spc="-1">
                <a:solidFill>
                  <a:srgbClr val="000000"/>
                </a:solidFill>
                <a:latin typeface="Arial"/>
              </a:rPr>
              <a:t>1</a:t>
            </a:fld>
            <a:endParaRPr lang="fr-FR" sz="750" b="0" strike="noStrike" spc="-1">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p:nvPr/>
        </p:nvSpPr>
        <p:spPr>
          <a:xfrm>
            <a:off x="360000" y="900000"/>
            <a:ext cx="8423280" cy="71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GF" sz="2800" b="1" dirty="0">
                <a:effectLst/>
                <a:latin typeface="Calibri" panose="020F0502020204030204" pitchFamily="34" charset="0"/>
                <a:ea typeface="Calibri" panose="020F0502020204030204" pitchFamily="34" charset="0"/>
                <a:cs typeface="Times New Roman" panose="02020603050405020304" pitchFamily="18" charset="0"/>
              </a:rPr>
              <a:t>Pourquoi cette priorité ?</a:t>
            </a:r>
            <a:endParaRPr lang="fr-FR" sz="2550" b="1" strike="noStrike" spc="-1" dirty="0">
              <a:solidFill>
                <a:srgbClr val="000000"/>
              </a:solidFill>
              <a:latin typeface="Arial"/>
            </a:endParaRPr>
          </a:p>
        </p:txBody>
      </p:sp>
      <p:sp>
        <p:nvSpPr>
          <p:cNvPr id="275" name="TextShape 2"/>
          <p:cNvSpPr/>
          <p:nvPr/>
        </p:nvSpPr>
        <p:spPr>
          <a:xfrm>
            <a:off x="360000" y="1540725"/>
            <a:ext cx="8423280" cy="2573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252000" lvl="1" indent="-71640">
              <a:lnSpc>
                <a:spcPct val="100000"/>
              </a:lnSpc>
              <a:spcBef>
                <a:spcPts val="601"/>
              </a:spcBef>
              <a:spcAft>
                <a:spcPts val="601"/>
              </a:spcAft>
              <a:buClr>
                <a:srgbClr val="000000"/>
              </a:buClr>
              <a:buFont typeface="Arial"/>
              <a:buChar char="•"/>
            </a:pPr>
            <a:r>
              <a:rPr lang="fr-FR" sz="3200" dirty="0">
                <a:latin typeface="Calibri" panose="020F0502020204030204" pitchFamily="34" charset="0"/>
                <a:ea typeface="Calibri" panose="020F0502020204030204" pitchFamily="34" charset="0"/>
                <a:cs typeface="Times New Roman" panose="02020603050405020304" pitchFamily="18" charset="0"/>
              </a:rPr>
              <a:t>P</a:t>
            </a:r>
            <a:r>
              <a:rPr lang="fr-GF" sz="3200" dirty="0" err="1">
                <a:effectLst/>
                <a:latin typeface="Calibri" panose="020F0502020204030204" pitchFamily="34" charset="0"/>
                <a:ea typeface="Calibri" panose="020F0502020204030204" pitchFamily="34" charset="0"/>
                <a:cs typeface="Times New Roman" panose="02020603050405020304" pitchFamily="18" charset="0"/>
              </a:rPr>
              <a:t>ériode</a:t>
            </a:r>
            <a:r>
              <a:rPr lang="fr-GF" sz="3200" dirty="0">
                <a:effectLst/>
                <a:latin typeface="Calibri" panose="020F0502020204030204" pitchFamily="34" charset="0"/>
                <a:ea typeface="Calibri" panose="020F0502020204030204" pitchFamily="34" charset="0"/>
                <a:cs typeface="Times New Roman" panose="02020603050405020304" pitchFamily="18" charset="0"/>
              </a:rPr>
              <a:t> d’explosion lexicale</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marL="252000" lvl="1" indent="-71640">
              <a:lnSpc>
                <a:spcPct val="100000"/>
              </a:lnSpc>
              <a:spcBef>
                <a:spcPts val="601"/>
              </a:spcBef>
              <a:spcAft>
                <a:spcPts val="601"/>
              </a:spcAft>
              <a:buClr>
                <a:srgbClr val="000000"/>
              </a:buClr>
              <a:buFont typeface="Arial"/>
              <a:buChar char="•"/>
            </a:pPr>
            <a:r>
              <a:rPr lang="fr-FR" sz="3200" dirty="0">
                <a:latin typeface="Calibri" panose="020F0502020204030204" pitchFamily="34" charset="0"/>
                <a:ea typeface="Calibri" panose="020F0502020204030204" pitchFamily="34" charset="0"/>
                <a:cs typeface="Times New Roman" panose="02020603050405020304" pitchFamily="18" charset="0"/>
              </a:rPr>
              <a:t>P</a:t>
            </a:r>
            <a:r>
              <a:rPr lang="fr-GF" sz="3200" dirty="0" err="1">
                <a:effectLst/>
                <a:latin typeface="Calibri" panose="020F0502020204030204" pitchFamily="34" charset="0"/>
                <a:ea typeface="Calibri" panose="020F0502020204030204" pitchFamily="34" charset="0"/>
                <a:cs typeface="Times New Roman" panose="02020603050405020304" pitchFamily="18" charset="0"/>
              </a:rPr>
              <a:t>rédicteur</a:t>
            </a:r>
            <a:r>
              <a:rPr lang="fr-GF" sz="3200" dirty="0">
                <a:effectLst/>
                <a:latin typeface="Calibri" panose="020F0502020204030204" pitchFamily="34" charset="0"/>
                <a:ea typeface="Calibri" panose="020F0502020204030204" pitchFamily="34" charset="0"/>
                <a:cs typeface="Times New Roman" panose="02020603050405020304" pitchFamily="18" charset="0"/>
              </a:rPr>
              <a:t> majeur de la réussite scolaire</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marL="252000" lvl="1" indent="-71640">
              <a:lnSpc>
                <a:spcPct val="100000"/>
              </a:lnSpc>
              <a:spcBef>
                <a:spcPts val="601"/>
              </a:spcBef>
              <a:spcAft>
                <a:spcPts val="601"/>
              </a:spcAft>
              <a:buClr>
                <a:srgbClr val="000000"/>
              </a:buClr>
              <a:buFont typeface="Arial"/>
              <a:buChar char="•"/>
            </a:pPr>
            <a:r>
              <a:rPr lang="fr-FR" sz="3200" dirty="0">
                <a:latin typeface="Calibri" panose="020F0502020204030204" pitchFamily="34" charset="0"/>
                <a:ea typeface="Calibri" panose="020F0502020204030204" pitchFamily="34" charset="0"/>
                <a:cs typeface="Times New Roman" panose="02020603050405020304" pitchFamily="18" charset="0"/>
              </a:rPr>
              <a:t>E</a:t>
            </a:r>
            <a:r>
              <a:rPr lang="fr-GF" sz="3200" dirty="0" err="1">
                <a:effectLst/>
                <a:latin typeface="Calibri" panose="020F0502020204030204" pitchFamily="34" charset="0"/>
                <a:ea typeface="Calibri" panose="020F0502020204030204" pitchFamily="34" charset="0"/>
                <a:cs typeface="Times New Roman" panose="02020603050405020304" pitchFamily="18" charset="0"/>
              </a:rPr>
              <a:t>carts</a:t>
            </a:r>
            <a:r>
              <a:rPr lang="fr-GF" sz="3200" dirty="0">
                <a:effectLst/>
                <a:latin typeface="Calibri" panose="020F0502020204030204" pitchFamily="34" charset="0"/>
                <a:ea typeface="Calibri" panose="020F0502020204030204" pitchFamily="34" charset="0"/>
                <a:cs typeface="Times New Roman" panose="02020603050405020304" pitchFamily="18" charset="0"/>
              </a:rPr>
              <a:t> entre élèves apparaissent très tôt et sont fortement liés aux inégalités d’exposition au langage</a:t>
            </a:r>
            <a:r>
              <a:rPr lang="fr-FR" sz="3200" dirty="0">
                <a:effectLst/>
                <a:latin typeface="Calibri" panose="020F0502020204030204" pitchFamily="34" charset="0"/>
                <a:ea typeface="Calibri" panose="020F0502020204030204" pitchFamily="34" charset="0"/>
                <a:cs typeface="Times New Roman" panose="02020603050405020304" pitchFamily="18" charset="0"/>
              </a:rPr>
              <a:t>( inégalités sociales, multilinguisme en Guyane)</a:t>
            </a:r>
            <a:endParaRPr lang="fr-FR" sz="1200" b="0" strike="noStrike" spc="-1" dirty="0">
              <a:solidFill>
                <a:srgbClr val="000000"/>
              </a:solidFill>
              <a:latin typeface="Arial"/>
            </a:endParaRPr>
          </a:p>
        </p:txBody>
      </p:sp>
      <p:sp>
        <p:nvSpPr>
          <p:cNvPr id="279" name="TextShape 6"/>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9B77BBCB-2C9E-4D4C-8F57-BB17F51E1E02}" type="slidenum">
              <a:rPr lang="fr-FR" sz="750" b="1" strike="noStrike" spc="-1">
                <a:solidFill>
                  <a:srgbClr val="000000"/>
                </a:solidFill>
                <a:latin typeface="Arial"/>
              </a:rPr>
              <a:t>2</a:t>
            </a:fld>
            <a:endParaRPr lang="fr-FR" sz="750" b="0" strike="noStrike" spc="-1">
              <a:solidFill>
                <a:srgbClr val="000000"/>
              </a:solidFill>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p:nvPr/>
        </p:nvSpPr>
        <p:spPr>
          <a:xfrm>
            <a:off x="360000" y="745290"/>
            <a:ext cx="8423280" cy="71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FR" sz="2800" b="1" dirty="0">
                <a:effectLst/>
                <a:latin typeface="Calibri" panose="020F0502020204030204" pitchFamily="34" charset="0"/>
                <a:ea typeface="Calibri" panose="020F0502020204030204" pitchFamily="34" charset="0"/>
                <a:cs typeface="Times New Roman" panose="02020603050405020304" pitchFamily="18" charset="0"/>
              </a:rPr>
              <a:t>Ce que demandent les programmes</a:t>
            </a:r>
            <a:endParaRPr lang="fr-FR" sz="2550" b="1" strike="noStrike" spc="-1" dirty="0">
              <a:solidFill>
                <a:srgbClr val="000000"/>
              </a:solidFill>
              <a:latin typeface="Arial"/>
            </a:endParaRPr>
          </a:p>
        </p:txBody>
      </p:sp>
      <p:sp>
        <p:nvSpPr>
          <p:cNvPr id="275" name="TextShape 2"/>
          <p:cNvSpPr/>
          <p:nvPr/>
        </p:nvSpPr>
        <p:spPr>
          <a:xfrm>
            <a:off x="360000" y="1542285"/>
            <a:ext cx="8423280" cy="2573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342900" indent="-342900">
              <a:buFont typeface="+mj-lt"/>
              <a:buAutoNum type="arabicPeriod"/>
            </a:pPr>
            <a:r>
              <a:rPr lang="fr-GF" sz="2400" dirty="0">
                <a:effectLst/>
                <a:latin typeface="Calibri" panose="020F0502020204030204" pitchFamily="34" charset="0"/>
                <a:ea typeface="Calibri" panose="020F0502020204030204" pitchFamily="34" charset="0"/>
                <a:cs typeface="Calibri" panose="020F0502020204030204" pitchFamily="34" charset="0"/>
              </a:rPr>
              <a:t>Le vocabulaire doit être enseigné explicitement dans des temps spécifiques.</a:t>
            </a:r>
            <a:r>
              <a:rPr lang="fr-FR" sz="2400" dirty="0">
                <a:effectLst/>
                <a:latin typeface="Calibri" panose="020F0502020204030204" pitchFamily="34" charset="0"/>
                <a:ea typeface="Calibri" panose="020F0502020204030204" pitchFamily="34" charset="0"/>
                <a:cs typeface="Calibri" panose="020F0502020204030204" pitchFamily="34" charset="0"/>
              </a:rPr>
              <a:t> ( outil séquences de vocabulaire en Guyane &gt; Mme </a:t>
            </a:r>
            <a:r>
              <a:rPr lang="fr-FR" sz="2400" dirty="0" err="1">
                <a:effectLst/>
                <a:latin typeface="Calibri" panose="020F0502020204030204" pitchFamily="34" charset="0"/>
                <a:ea typeface="Calibri" panose="020F0502020204030204" pitchFamily="34" charset="0"/>
                <a:cs typeface="Calibri" panose="020F0502020204030204" pitchFamily="34" charset="0"/>
              </a:rPr>
              <a:t>Mence</a:t>
            </a:r>
            <a:r>
              <a:rPr lang="fr-FR" sz="2400" dirty="0">
                <a:effectLst/>
                <a:latin typeface="Calibri" panose="020F0502020204030204" pitchFamily="34" charset="0"/>
                <a:ea typeface="Calibri" panose="020F0502020204030204" pitchFamily="34" charset="0"/>
                <a:cs typeface="Calibri" panose="020F0502020204030204" pitchFamily="34" charset="0"/>
              </a:rPr>
              <a:t>)</a:t>
            </a:r>
          </a:p>
          <a:p>
            <a:pPr marL="342900" indent="-342900">
              <a:buFont typeface="+mj-lt"/>
              <a:buAutoNum type="arabicPeriod"/>
            </a:pPr>
            <a:r>
              <a:rPr lang="fr-GF" sz="2400" dirty="0">
                <a:effectLst/>
                <a:latin typeface="Calibri" panose="020F0502020204030204" pitchFamily="34" charset="0"/>
                <a:ea typeface="Calibri" panose="020F0502020204030204" pitchFamily="34" charset="0"/>
                <a:cs typeface="Calibri" panose="020F0502020204030204" pitchFamily="34" charset="0"/>
              </a:rPr>
              <a:t>Les réseaux lexicaux doivent être choisis de manière réfléchie, planifiée et progressive sur l’année et sur l’ensemble du cycle.</a:t>
            </a:r>
            <a:r>
              <a:rPr lang="fr-FR" sz="2400" dirty="0">
                <a:effectLst/>
                <a:latin typeface="Calibri" panose="020F0502020204030204" pitchFamily="34" charset="0"/>
                <a:ea typeface="Calibri" panose="020F0502020204030204" pitchFamily="34" charset="0"/>
                <a:cs typeface="Calibri" panose="020F0502020204030204" pitchFamily="34" charset="0"/>
              </a:rPr>
              <a:t> (outil </a:t>
            </a:r>
            <a:r>
              <a:rPr lang="fr-FR" sz="2400" dirty="0" err="1">
                <a:effectLst/>
                <a:latin typeface="Calibri" panose="020F0502020204030204" pitchFamily="34" charset="0"/>
                <a:ea typeface="Calibri" panose="020F0502020204030204" pitchFamily="34" charset="0"/>
                <a:cs typeface="Calibri" panose="020F0502020204030204" pitchFamily="34" charset="0"/>
              </a:rPr>
              <a:t>Vocalec</a:t>
            </a:r>
            <a:r>
              <a:rPr lang="fr-FR" sz="2400" dirty="0">
                <a:effectLst/>
                <a:latin typeface="Calibri" panose="020F0502020204030204" pitchFamily="34" charset="0"/>
                <a:ea typeface="Calibri" panose="020F0502020204030204" pitchFamily="34" charset="0"/>
                <a:cs typeface="Calibri" panose="020F0502020204030204" pitchFamily="34" charset="0"/>
              </a:rPr>
              <a:t> &gt; M. De </a:t>
            </a:r>
            <a:r>
              <a:rPr lang="fr-FR" sz="2400" dirty="0" err="1">
                <a:effectLst/>
                <a:latin typeface="Calibri" panose="020F0502020204030204" pitchFamily="34" charset="0"/>
                <a:ea typeface="Calibri" panose="020F0502020204030204" pitchFamily="34" charset="0"/>
                <a:cs typeface="Calibri" panose="020F0502020204030204" pitchFamily="34" charset="0"/>
              </a:rPr>
              <a:t>Gaillande</a:t>
            </a:r>
            <a:r>
              <a:rPr lang="fr-FR" sz="2400" dirty="0">
                <a:effectLst/>
                <a:latin typeface="Calibri" panose="020F0502020204030204" pitchFamily="34" charset="0"/>
                <a:ea typeface="Calibri" panose="020F0502020204030204" pitchFamily="34" charset="0"/>
                <a:cs typeface="Calibri" panose="020F0502020204030204" pitchFamily="34" charset="0"/>
              </a:rPr>
              <a:t>)</a:t>
            </a:r>
          </a:p>
          <a:p>
            <a:pPr marL="342900" indent="-342900">
              <a:buFont typeface="+mj-lt"/>
              <a:buAutoNum type="arabicPeriod"/>
            </a:pPr>
            <a:r>
              <a:rPr lang="fr-GF" sz="2400" dirty="0">
                <a:effectLst/>
                <a:latin typeface="Calibri" panose="020F0502020204030204" pitchFamily="34" charset="0"/>
                <a:ea typeface="Calibri" panose="020F0502020204030204" pitchFamily="34" charset="0"/>
                <a:cs typeface="Calibri" panose="020F0502020204030204" pitchFamily="34" charset="0"/>
              </a:rPr>
              <a:t>L’objectif est de conduire les élèves vers une maitrise suffisante de la langue, avec environ 2 500 mots en fin de grande section.</a:t>
            </a:r>
          </a:p>
        </p:txBody>
      </p:sp>
      <p:sp>
        <p:nvSpPr>
          <p:cNvPr id="276" name="TextShape 3"/>
          <p:cNvSpPr/>
          <p:nvPr/>
        </p:nvSpPr>
        <p:spPr>
          <a:xfrm>
            <a:off x="3312000" y="180000"/>
            <a:ext cx="5471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108000" indent="-107640" algn="r">
              <a:lnSpc>
                <a:spcPct val="100000"/>
              </a:lnSpc>
              <a:buClr>
                <a:srgbClr val="000000"/>
              </a:buClr>
              <a:buFont typeface="Arial"/>
              <a:buAutoNum type="arabicPeriod"/>
            </a:pPr>
            <a:r>
              <a:rPr lang="fr-FR" sz="750" b="1" strike="noStrike" spc="-1">
                <a:solidFill>
                  <a:srgbClr val="000000"/>
                </a:solidFill>
                <a:latin typeface="Arial"/>
              </a:rPr>
              <a:t>Titre de partie</a:t>
            </a:r>
            <a:endParaRPr lang="fr-FR" sz="750" b="0" strike="noStrike" spc="-1">
              <a:solidFill>
                <a:srgbClr val="000000"/>
              </a:solidFill>
              <a:latin typeface="Arial"/>
            </a:endParaRPr>
          </a:p>
          <a:p>
            <a:pPr marL="108000" lvl="1" indent="-107640" algn="r">
              <a:lnSpc>
                <a:spcPct val="100000"/>
              </a:lnSpc>
              <a:buClr>
                <a:srgbClr val="000000"/>
              </a:buClr>
              <a:buFont typeface="Arial"/>
              <a:buAutoNum type="alphaLcPeriod"/>
            </a:pPr>
            <a:r>
              <a:rPr lang="fr-FR" sz="750" b="0" strike="noStrike" spc="-1">
                <a:solidFill>
                  <a:srgbClr val="000000"/>
                </a:solidFill>
                <a:latin typeface="Arial"/>
              </a:rPr>
              <a:t>Sous-titre de partie</a:t>
            </a:r>
          </a:p>
        </p:txBody>
      </p:sp>
      <p:sp>
        <p:nvSpPr>
          <p:cNvPr id="277" name="TextShape 4"/>
          <p:cNvSpPr/>
          <p:nvPr/>
        </p:nvSpPr>
        <p:spPr>
          <a:xfrm>
            <a:off x="7614000" y="4783680"/>
            <a:ext cx="116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r>
              <a:rPr lang="fr-FR" sz="750" b="1" strike="noStrike" cap="all" spc="-1">
                <a:solidFill>
                  <a:srgbClr val="000000"/>
                </a:solidFill>
                <a:latin typeface="Arial"/>
              </a:rPr>
              <a:t>XX/XX/XXXX</a:t>
            </a:r>
            <a:endParaRPr lang="fr-FR" sz="750" b="0" strike="noStrike" spc="-1">
              <a:solidFill>
                <a:srgbClr val="000000"/>
              </a:solidFill>
              <a:latin typeface="Arial"/>
            </a:endParaRPr>
          </a:p>
        </p:txBody>
      </p:sp>
      <p:sp>
        <p:nvSpPr>
          <p:cNvPr id="278" name="TextShape 5"/>
          <p:cNvSpPr/>
          <p:nvPr/>
        </p:nvSpPr>
        <p:spPr>
          <a:xfrm>
            <a:off x="360000" y="4783680"/>
            <a:ext cx="5903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r>
              <a:rPr lang="fr-FR" sz="750" b="1" strike="noStrike" spc="-1">
                <a:solidFill>
                  <a:srgbClr val="000000"/>
                </a:solidFill>
                <a:latin typeface="Arial"/>
              </a:rPr>
              <a:t>Intitulé de la direction/service interministérielle</a:t>
            </a:r>
            <a:endParaRPr lang="fr-FR" sz="750" b="0" strike="noStrike" spc="-1">
              <a:solidFill>
                <a:srgbClr val="000000"/>
              </a:solidFill>
              <a:latin typeface="Arial"/>
            </a:endParaRPr>
          </a:p>
        </p:txBody>
      </p:sp>
      <p:sp>
        <p:nvSpPr>
          <p:cNvPr id="279" name="TextShape 6"/>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9B77BBCB-2C9E-4D4C-8F57-BB17F51E1E02}" type="slidenum">
              <a:rPr lang="fr-FR" sz="750" b="1" strike="noStrike" spc="-1">
                <a:solidFill>
                  <a:srgbClr val="000000"/>
                </a:solidFill>
                <a:latin typeface="Arial"/>
              </a:rPr>
              <a:t>3</a:t>
            </a:fld>
            <a:endParaRPr lang="fr-FR" sz="750" b="0" strike="noStrike" spc="-1">
              <a:solidFill>
                <a:srgbClr val="000000"/>
              </a:solidFill>
              <a:latin typeface="Arial"/>
            </a:endParaRPr>
          </a:p>
        </p:txBody>
      </p:sp>
    </p:spTree>
    <p:extLst>
      <p:ext uri="{BB962C8B-B14F-4D97-AF65-F5344CB8AC3E}">
        <p14:creationId xmlns:p14="http://schemas.microsoft.com/office/powerpoint/2010/main" val="2617967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p:nvPr/>
        </p:nvSpPr>
        <p:spPr>
          <a:xfrm>
            <a:off x="360000" y="900000"/>
            <a:ext cx="8423280" cy="71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FR" sz="2800" b="1" dirty="0">
                <a:effectLst/>
                <a:latin typeface="Calibri" panose="020F0502020204030204" pitchFamily="34" charset="0"/>
                <a:ea typeface="Calibri" panose="020F0502020204030204" pitchFamily="34" charset="0"/>
                <a:cs typeface="Times New Roman" panose="02020603050405020304" pitchFamily="18" charset="0"/>
              </a:rPr>
              <a:t>La démarche efficace en 4 verbes</a:t>
            </a:r>
            <a:endParaRPr lang="fr-FR" sz="2550" b="1" strike="noStrike" spc="-1" dirty="0">
              <a:solidFill>
                <a:srgbClr val="000000"/>
              </a:solidFill>
              <a:latin typeface="Arial"/>
            </a:endParaRPr>
          </a:p>
        </p:txBody>
      </p:sp>
      <p:sp>
        <p:nvSpPr>
          <p:cNvPr id="275" name="TextShape 2"/>
          <p:cNvSpPr/>
          <p:nvPr/>
        </p:nvSpPr>
        <p:spPr>
          <a:xfrm>
            <a:off x="579075" y="1845525"/>
            <a:ext cx="8423280" cy="2573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252000" lvl="1" indent="-71640">
              <a:lnSpc>
                <a:spcPct val="100000"/>
              </a:lnSpc>
              <a:spcBef>
                <a:spcPts val="601"/>
              </a:spcBef>
              <a:spcAft>
                <a:spcPts val="601"/>
              </a:spcAft>
              <a:buClr>
                <a:srgbClr val="000000"/>
              </a:buClr>
              <a:buFont typeface="Arial"/>
              <a:buChar char="•"/>
            </a:pPr>
            <a:r>
              <a:rPr lang="fr-FR" sz="3200" dirty="0">
                <a:effectLst/>
                <a:latin typeface="Calibri" panose="020F0502020204030204" pitchFamily="34" charset="0"/>
                <a:ea typeface="Calibri" panose="020F0502020204030204" pitchFamily="34" charset="0"/>
                <a:cs typeface="Times New Roman" panose="02020603050405020304" pitchFamily="18" charset="0"/>
              </a:rPr>
              <a:t>Apporter des mots.</a:t>
            </a:r>
          </a:p>
          <a:p>
            <a:pPr marL="252000" lvl="1" indent="-71640">
              <a:lnSpc>
                <a:spcPct val="100000"/>
              </a:lnSpc>
              <a:spcBef>
                <a:spcPts val="601"/>
              </a:spcBef>
              <a:spcAft>
                <a:spcPts val="601"/>
              </a:spcAft>
              <a:buClr>
                <a:srgbClr val="000000"/>
              </a:buClr>
              <a:buFont typeface="Arial"/>
              <a:buChar char="•"/>
            </a:pPr>
            <a:r>
              <a:rPr lang="fr-FR" sz="3200" dirty="0">
                <a:effectLst/>
                <a:latin typeface="Calibri" panose="020F0502020204030204" pitchFamily="34" charset="0"/>
                <a:ea typeface="Calibri" panose="020F0502020204030204" pitchFamily="34" charset="0"/>
                <a:cs typeface="Times New Roman" panose="02020603050405020304" pitchFamily="18" charset="0"/>
              </a:rPr>
              <a:t>Catégoriser.</a:t>
            </a:r>
          </a:p>
          <a:p>
            <a:pPr marL="252000" lvl="1" indent="-71640">
              <a:lnSpc>
                <a:spcPct val="100000"/>
              </a:lnSpc>
              <a:spcBef>
                <a:spcPts val="601"/>
              </a:spcBef>
              <a:spcAft>
                <a:spcPts val="601"/>
              </a:spcAft>
              <a:buClr>
                <a:srgbClr val="000000"/>
              </a:buClr>
              <a:buFont typeface="Arial"/>
              <a:buChar char="•"/>
            </a:pPr>
            <a:r>
              <a:rPr lang="fr-FR" sz="3200" dirty="0">
                <a:effectLst/>
                <a:latin typeface="Calibri" panose="020F0502020204030204" pitchFamily="34" charset="0"/>
                <a:ea typeface="Calibri" panose="020F0502020204030204" pitchFamily="34" charset="0"/>
                <a:cs typeface="Times New Roman" panose="02020603050405020304" pitchFamily="18" charset="0"/>
              </a:rPr>
              <a:t>Mémoriser.</a:t>
            </a:r>
          </a:p>
          <a:p>
            <a:pPr marL="252000" lvl="1" indent="-71640">
              <a:lnSpc>
                <a:spcPct val="100000"/>
              </a:lnSpc>
              <a:spcBef>
                <a:spcPts val="601"/>
              </a:spcBef>
              <a:spcAft>
                <a:spcPts val="601"/>
              </a:spcAft>
              <a:buClr>
                <a:srgbClr val="000000"/>
              </a:buClr>
              <a:buFont typeface="Arial"/>
              <a:buChar char="•"/>
            </a:pPr>
            <a:r>
              <a:rPr lang="fr-FR" sz="3200" dirty="0">
                <a:effectLst/>
                <a:latin typeface="Calibri" panose="020F0502020204030204" pitchFamily="34" charset="0"/>
                <a:ea typeface="Calibri" panose="020F0502020204030204" pitchFamily="34" charset="0"/>
                <a:cs typeface="Times New Roman" panose="02020603050405020304" pitchFamily="18" charset="0"/>
              </a:rPr>
              <a:t>Réemployer en contexte.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6" name="TextShape 3"/>
          <p:cNvSpPr/>
          <p:nvPr/>
        </p:nvSpPr>
        <p:spPr>
          <a:xfrm>
            <a:off x="3312000" y="180000"/>
            <a:ext cx="5471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108000" indent="-107640" algn="r">
              <a:lnSpc>
                <a:spcPct val="100000"/>
              </a:lnSpc>
              <a:buClr>
                <a:srgbClr val="000000"/>
              </a:buClr>
              <a:buFont typeface="Arial"/>
              <a:buAutoNum type="arabicPeriod"/>
            </a:pPr>
            <a:r>
              <a:rPr lang="fr-FR" sz="750" b="1" strike="noStrike" spc="-1">
                <a:solidFill>
                  <a:srgbClr val="000000"/>
                </a:solidFill>
                <a:latin typeface="Arial"/>
              </a:rPr>
              <a:t>Titre de partie</a:t>
            </a:r>
            <a:endParaRPr lang="fr-FR" sz="750" b="0" strike="noStrike" spc="-1">
              <a:solidFill>
                <a:srgbClr val="000000"/>
              </a:solidFill>
              <a:latin typeface="Arial"/>
            </a:endParaRPr>
          </a:p>
          <a:p>
            <a:pPr marL="108000" lvl="1" indent="-107640" algn="r">
              <a:lnSpc>
                <a:spcPct val="100000"/>
              </a:lnSpc>
              <a:buClr>
                <a:srgbClr val="000000"/>
              </a:buClr>
              <a:buFont typeface="Arial"/>
              <a:buAutoNum type="alphaLcPeriod"/>
            </a:pPr>
            <a:r>
              <a:rPr lang="fr-FR" sz="750" b="0" strike="noStrike" spc="-1">
                <a:solidFill>
                  <a:srgbClr val="000000"/>
                </a:solidFill>
                <a:latin typeface="Arial"/>
              </a:rPr>
              <a:t>Sous-titre de partie</a:t>
            </a:r>
          </a:p>
        </p:txBody>
      </p:sp>
      <p:sp>
        <p:nvSpPr>
          <p:cNvPr id="279" name="TextShape 6"/>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9B77BBCB-2C9E-4D4C-8F57-BB17F51E1E02}" type="slidenum">
              <a:rPr lang="fr-FR" sz="750" b="1" strike="noStrike" spc="-1">
                <a:solidFill>
                  <a:srgbClr val="000000"/>
                </a:solidFill>
                <a:latin typeface="Arial"/>
              </a:rPr>
              <a:t>4</a:t>
            </a:fld>
            <a:endParaRPr lang="fr-FR" sz="750" b="0" strike="noStrike" spc="-1">
              <a:solidFill>
                <a:srgbClr val="000000"/>
              </a:solidFill>
              <a:latin typeface="Arial"/>
            </a:endParaRPr>
          </a:p>
        </p:txBody>
      </p:sp>
    </p:spTree>
    <p:extLst>
      <p:ext uri="{BB962C8B-B14F-4D97-AF65-F5344CB8AC3E}">
        <p14:creationId xmlns:p14="http://schemas.microsoft.com/office/powerpoint/2010/main" val="1326905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p:nvPr/>
        </p:nvSpPr>
        <p:spPr>
          <a:xfrm>
            <a:off x="360000" y="814275"/>
            <a:ext cx="8423280" cy="71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FR" sz="2800" b="1" dirty="0">
                <a:effectLst/>
                <a:latin typeface="Calibri" panose="020F0502020204030204" pitchFamily="34" charset="0"/>
                <a:ea typeface="Calibri" panose="020F0502020204030204" pitchFamily="34" charset="0"/>
                <a:cs typeface="Times New Roman" panose="02020603050405020304" pitchFamily="18" charset="0"/>
              </a:rPr>
              <a:t>Ce qui rend l’enseignement efficace</a:t>
            </a:r>
            <a:endParaRPr lang="fr-FR" sz="2550" b="1" strike="noStrike" spc="-1" dirty="0">
              <a:solidFill>
                <a:srgbClr val="000000"/>
              </a:solidFill>
              <a:latin typeface="Arial"/>
            </a:endParaRPr>
          </a:p>
        </p:txBody>
      </p:sp>
      <p:sp>
        <p:nvSpPr>
          <p:cNvPr id="275" name="TextShape 2"/>
          <p:cNvSpPr/>
          <p:nvPr/>
        </p:nvSpPr>
        <p:spPr>
          <a:xfrm>
            <a:off x="264750" y="1755945"/>
            <a:ext cx="8613780" cy="2573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342900" indent="-342900">
              <a:spcBef>
                <a:spcPts val="601"/>
              </a:spcBef>
              <a:spcAft>
                <a:spcPts val="601"/>
              </a:spcAft>
              <a:buClr>
                <a:srgbClr val="000000"/>
              </a:buClr>
              <a:buFont typeface="Arial" panose="020B0604020202020204" pitchFamily="34" charset="0"/>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Les mots ne s’apprennent pas par </a:t>
            </a:r>
            <a:r>
              <a:rPr lang="fr-FR" sz="2400" u="sng" dirty="0">
                <a:effectLst/>
                <a:latin typeface="Calibri" panose="020F0502020204030204" pitchFamily="34" charset="0"/>
                <a:ea typeface="Calibri" panose="020F0502020204030204" pitchFamily="34" charset="0"/>
                <a:cs typeface="Times New Roman" panose="02020603050405020304" pitchFamily="18" charset="0"/>
              </a:rPr>
              <a:t>simple exposition</a:t>
            </a:r>
            <a:r>
              <a:rPr lang="fr-FR" sz="2400" dirty="0">
                <a:effectLst/>
                <a:latin typeface="Calibri" panose="020F0502020204030204" pitchFamily="34" charset="0"/>
                <a:ea typeface="Calibri" panose="020F0502020204030204" pitchFamily="34" charset="0"/>
                <a:cs typeface="Times New Roman" panose="02020603050405020304" pitchFamily="18" charset="0"/>
              </a:rPr>
              <a:t>.</a:t>
            </a:r>
          </a:p>
          <a:p>
            <a:pPr marL="342900" indent="-342900">
              <a:spcBef>
                <a:spcPts val="601"/>
              </a:spcBef>
              <a:spcAft>
                <a:spcPts val="601"/>
              </a:spcAft>
              <a:buClr>
                <a:srgbClr val="000000"/>
              </a:buClr>
              <a:buFont typeface="Arial" panose="020B0604020202020204" pitchFamily="34" charset="0"/>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Ils s’apprennent grâce à un enseignement structuré, régulier et explicite, fondé sur les </a:t>
            </a:r>
            <a:r>
              <a:rPr lang="fr-FR" sz="2400" u="sng" dirty="0">
                <a:effectLst/>
                <a:latin typeface="Calibri" panose="020F0502020204030204" pitchFamily="34" charset="0"/>
                <a:ea typeface="Calibri" panose="020F0502020204030204" pitchFamily="34" charset="0"/>
                <a:cs typeface="Times New Roman" panose="02020603050405020304" pitchFamily="18" charset="0"/>
              </a:rPr>
              <a:t>interactions avec l’élève</a:t>
            </a:r>
            <a:r>
              <a:rPr lang="fr-FR" sz="2400" dirty="0">
                <a:effectLst/>
                <a:latin typeface="Calibri" panose="020F0502020204030204" pitchFamily="34" charset="0"/>
                <a:ea typeface="Calibri" panose="020F0502020204030204" pitchFamily="34" charset="0"/>
                <a:cs typeface="Times New Roman" panose="02020603050405020304" pitchFamily="18" charset="0"/>
              </a:rPr>
              <a:t>.</a:t>
            </a:r>
          </a:p>
          <a:p>
            <a:pPr marL="342900" indent="-342900">
              <a:spcBef>
                <a:spcPts val="601"/>
              </a:spcBef>
              <a:spcAft>
                <a:spcPts val="601"/>
              </a:spcAft>
              <a:buClr>
                <a:srgbClr val="000000"/>
              </a:buClr>
              <a:buFont typeface="Arial" panose="020B0604020202020204" pitchFamily="34" charset="0"/>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Le rôle du professeur est décisif : parler avec précision, reformuler, étayer, faire produire, relancer et installer des temps d’échange de qualité, notamment en petits groupes.</a:t>
            </a:r>
          </a:p>
        </p:txBody>
      </p:sp>
      <p:sp>
        <p:nvSpPr>
          <p:cNvPr id="279" name="TextShape 6"/>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9B77BBCB-2C9E-4D4C-8F57-BB17F51E1E02}" type="slidenum">
              <a:rPr lang="fr-FR" sz="750" b="1" strike="noStrike" spc="-1">
                <a:solidFill>
                  <a:srgbClr val="000000"/>
                </a:solidFill>
                <a:latin typeface="Arial"/>
              </a:rPr>
              <a:t>5</a:t>
            </a:fld>
            <a:endParaRPr lang="fr-FR" sz="750" b="0" strike="noStrike" spc="-1">
              <a:solidFill>
                <a:srgbClr val="000000"/>
              </a:solidFill>
              <a:latin typeface="Arial"/>
            </a:endParaRPr>
          </a:p>
        </p:txBody>
      </p:sp>
    </p:spTree>
    <p:extLst>
      <p:ext uri="{BB962C8B-B14F-4D97-AF65-F5344CB8AC3E}">
        <p14:creationId xmlns:p14="http://schemas.microsoft.com/office/powerpoint/2010/main" val="984362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p:nvPr/>
        </p:nvSpPr>
        <p:spPr>
          <a:xfrm>
            <a:off x="720720" y="652350"/>
            <a:ext cx="8423280" cy="71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FR" sz="2800" b="1" dirty="0">
                <a:effectLst/>
                <a:latin typeface="Calibri" panose="020F0502020204030204" pitchFamily="34" charset="0"/>
                <a:ea typeface="Calibri" panose="020F0502020204030204" pitchFamily="34" charset="0"/>
                <a:cs typeface="Times New Roman" panose="02020603050405020304" pitchFamily="18" charset="0"/>
              </a:rPr>
              <a:t>Deux vigilances décisives</a:t>
            </a:r>
            <a:endParaRPr lang="fr-FR" sz="2550" b="1" strike="noStrike" spc="-1" dirty="0">
              <a:solidFill>
                <a:srgbClr val="000000"/>
              </a:solidFill>
              <a:latin typeface="Arial"/>
            </a:endParaRPr>
          </a:p>
        </p:txBody>
      </p:sp>
      <p:sp>
        <p:nvSpPr>
          <p:cNvPr id="275" name="TextShape 2"/>
          <p:cNvSpPr/>
          <p:nvPr/>
        </p:nvSpPr>
        <p:spPr>
          <a:xfrm>
            <a:off x="446085" y="1371630"/>
            <a:ext cx="8423280" cy="2573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252000" lvl="1" indent="-71640">
              <a:lnSpc>
                <a:spcPct val="100000"/>
              </a:lnSpc>
              <a:spcBef>
                <a:spcPts val="601"/>
              </a:spcBef>
              <a:spcAft>
                <a:spcPts val="601"/>
              </a:spcAft>
              <a:buClr>
                <a:srgbClr val="000000"/>
              </a:buClr>
              <a:buFont typeface="Arial"/>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Première vigilance : la précision phonologique.</a:t>
            </a:r>
          </a:p>
          <a:p>
            <a:pPr marL="180360" lvl="1">
              <a:lnSpc>
                <a:spcPct val="100000"/>
              </a:lnSpc>
              <a:spcBef>
                <a:spcPts val="601"/>
              </a:spcBef>
              <a:spcAft>
                <a:spcPts val="601"/>
              </a:spcAft>
              <a:buClr>
                <a:srgbClr val="000000"/>
              </a:buClr>
            </a:pPr>
            <a:r>
              <a:rPr lang="fr-FR" sz="2400" dirty="0">
                <a:effectLst/>
                <a:latin typeface="Calibri" panose="020F0502020204030204" pitchFamily="34" charset="0"/>
                <a:ea typeface="Calibri" panose="020F0502020204030204" pitchFamily="34" charset="0"/>
                <a:cs typeface="Times New Roman" panose="02020603050405020304" pitchFamily="18" charset="0"/>
              </a:rPr>
              <a:t>L’élève doit entendre, distinguer et prononcer correctement les mots proches.</a:t>
            </a:r>
          </a:p>
          <a:p>
            <a:pPr marL="252000" lvl="1" indent="-71640">
              <a:lnSpc>
                <a:spcPct val="100000"/>
              </a:lnSpc>
              <a:spcBef>
                <a:spcPts val="601"/>
              </a:spcBef>
              <a:spcAft>
                <a:spcPts val="601"/>
              </a:spcAft>
              <a:buClr>
                <a:srgbClr val="000000"/>
              </a:buClr>
              <a:buFont typeface="Arial"/>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Deuxième vigilance : le lien vocabulaire / syntaxe.</a:t>
            </a:r>
          </a:p>
          <a:p>
            <a:pPr marL="180360" lvl="1">
              <a:lnSpc>
                <a:spcPct val="100000"/>
              </a:lnSpc>
              <a:spcBef>
                <a:spcPts val="601"/>
              </a:spcBef>
              <a:spcAft>
                <a:spcPts val="601"/>
              </a:spcAft>
              <a:buClr>
                <a:srgbClr val="000000"/>
              </a:buClr>
            </a:pPr>
            <a:r>
              <a:rPr lang="fr-FR" sz="2400" dirty="0">
                <a:effectLst/>
                <a:latin typeface="Calibri" panose="020F0502020204030204" pitchFamily="34" charset="0"/>
                <a:ea typeface="Calibri" panose="020F0502020204030204" pitchFamily="34" charset="0"/>
                <a:cs typeface="Times New Roman" panose="02020603050405020304" pitchFamily="18" charset="0"/>
              </a:rPr>
              <a:t>Le vocabulaire ne se suffit pas à lui-même : les mots doivent être utilisés dans des phrases et dans des discours pour devenir de véritables outils de pensée et d’expression.</a:t>
            </a:r>
          </a:p>
        </p:txBody>
      </p:sp>
      <p:sp>
        <p:nvSpPr>
          <p:cNvPr id="278" name="TextShape 5"/>
          <p:cNvSpPr/>
          <p:nvPr/>
        </p:nvSpPr>
        <p:spPr>
          <a:xfrm>
            <a:off x="360000" y="4783680"/>
            <a:ext cx="5903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fr-FR" sz="750" b="0" strike="noStrike" spc="-1" dirty="0">
              <a:solidFill>
                <a:srgbClr val="000000"/>
              </a:solidFill>
              <a:latin typeface="Arial"/>
            </a:endParaRPr>
          </a:p>
        </p:txBody>
      </p:sp>
      <p:sp>
        <p:nvSpPr>
          <p:cNvPr id="279" name="TextShape 6"/>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9B77BBCB-2C9E-4D4C-8F57-BB17F51E1E02}" type="slidenum">
              <a:rPr lang="fr-FR" sz="750" b="1" strike="noStrike" spc="-1">
                <a:solidFill>
                  <a:srgbClr val="000000"/>
                </a:solidFill>
                <a:latin typeface="Arial"/>
              </a:rPr>
              <a:t>6</a:t>
            </a:fld>
            <a:endParaRPr lang="fr-FR" sz="750" b="0" strike="noStrike" spc="-1">
              <a:solidFill>
                <a:srgbClr val="000000"/>
              </a:solidFill>
              <a:latin typeface="Arial"/>
            </a:endParaRPr>
          </a:p>
        </p:txBody>
      </p:sp>
    </p:spTree>
    <p:extLst>
      <p:ext uri="{BB962C8B-B14F-4D97-AF65-F5344CB8AC3E}">
        <p14:creationId xmlns:p14="http://schemas.microsoft.com/office/powerpoint/2010/main" val="617171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p:nvPr/>
        </p:nvSpPr>
        <p:spPr>
          <a:xfrm>
            <a:off x="360000" y="900000"/>
            <a:ext cx="8423280" cy="71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FR" sz="2800" b="1" dirty="0">
                <a:effectLst/>
                <a:latin typeface="Calibri" panose="020F0502020204030204" pitchFamily="34" charset="0"/>
                <a:ea typeface="Calibri" panose="020F0502020204030204" pitchFamily="34" charset="0"/>
                <a:cs typeface="Times New Roman" panose="02020603050405020304" pitchFamily="18" charset="0"/>
              </a:rPr>
              <a:t>Une progression de cycle à organiser</a:t>
            </a:r>
            <a:endParaRPr lang="fr-FR" sz="2550" b="1" strike="noStrike" spc="-1" dirty="0">
              <a:solidFill>
                <a:srgbClr val="000000"/>
              </a:solidFill>
              <a:latin typeface="Arial"/>
            </a:endParaRPr>
          </a:p>
        </p:txBody>
      </p:sp>
      <p:sp>
        <p:nvSpPr>
          <p:cNvPr id="275" name="TextShape 2"/>
          <p:cNvSpPr/>
          <p:nvPr/>
        </p:nvSpPr>
        <p:spPr>
          <a:xfrm>
            <a:off x="360000" y="1807425"/>
            <a:ext cx="8423280" cy="2573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252000" lvl="1" indent="-71640">
              <a:lnSpc>
                <a:spcPct val="100000"/>
              </a:lnSpc>
              <a:spcBef>
                <a:spcPts val="601"/>
              </a:spcBef>
              <a:spcAft>
                <a:spcPts val="601"/>
              </a:spcAft>
              <a:buClr>
                <a:srgbClr val="000000"/>
              </a:buClr>
              <a:buFont typeface="Arial"/>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Les programmes donnent des repères simples : 2 corpus par période en petite et moyenne sections, puis 3 corpus en grande section.</a:t>
            </a:r>
          </a:p>
          <a:p>
            <a:pPr marL="252000" lvl="1" indent="-71640">
              <a:lnSpc>
                <a:spcPct val="100000"/>
              </a:lnSpc>
              <a:spcBef>
                <a:spcPts val="601"/>
              </a:spcBef>
              <a:spcAft>
                <a:spcPts val="601"/>
              </a:spcAft>
              <a:buClr>
                <a:srgbClr val="000000"/>
              </a:buClr>
              <a:buFont typeface="Arial"/>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Cette progression doit être pensée sur les trois années du cycle.</a:t>
            </a:r>
          </a:p>
          <a:p>
            <a:pPr marL="252000" lvl="1" indent="-71640">
              <a:lnSpc>
                <a:spcPct val="100000"/>
              </a:lnSpc>
              <a:spcBef>
                <a:spcPts val="601"/>
              </a:spcBef>
              <a:spcAft>
                <a:spcPts val="601"/>
              </a:spcAft>
              <a:buClr>
                <a:srgbClr val="000000"/>
              </a:buClr>
              <a:buFont typeface="Arial"/>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Elle doit articuler choix des corpus, mémorisation, réemploi, lecture offerte, phonologie et enrichissement syntaxique.</a:t>
            </a:r>
          </a:p>
          <a:p>
            <a:pPr marL="180360" lvl="1">
              <a:lnSpc>
                <a:spcPct val="100000"/>
              </a:lnSpc>
              <a:spcBef>
                <a:spcPts val="601"/>
              </a:spcBef>
              <a:spcAft>
                <a:spcPts val="601"/>
              </a:spcAft>
              <a:buClr>
                <a:srgbClr val="000000"/>
              </a:buClr>
            </a:pP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9" name="TextShape 6"/>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9B77BBCB-2C9E-4D4C-8F57-BB17F51E1E02}" type="slidenum">
              <a:rPr lang="fr-FR" sz="750" b="1" strike="noStrike" spc="-1">
                <a:solidFill>
                  <a:srgbClr val="000000"/>
                </a:solidFill>
                <a:latin typeface="Arial"/>
              </a:rPr>
              <a:t>7</a:t>
            </a:fld>
            <a:endParaRPr lang="fr-FR" sz="750" b="0" strike="noStrike" spc="-1">
              <a:solidFill>
                <a:srgbClr val="000000"/>
              </a:solidFill>
              <a:latin typeface="Arial"/>
            </a:endParaRPr>
          </a:p>
        </p:txBody>
      </p:sp>
    </p:spTree>
    <p:extLst>
      <p:ext uri="{BB962C8B-B14F-4D97-AF65-F5344CB8AC3E}">
        <p14:creationId xmlns:p14="http://schemas.microsoft.com/office/powerpoint/2010/main" val="2065551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p:nvPr/>
        </p:nvSpPr>
        <p:spPr>
          <a:xfrm>
            <a:off x="360000" y="900000"/>
            <a:ext cx="8423280" cy="71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FR" sz="2800" b="1" dirty="0">
                <a:effectLst/>
                <a:latin typeface="Calibri" panose="020F0502020204030204" pitchFamily="34" charset="0"/>
                <a:ea typeface="Calibri" panose="020F0502020204030204" pitchFamily="34" charset="0"/>
                <a:cs typeface="Times New Roman" panose="02020603050405020304" pitchFamily="18" charset="0"/>
              </a:rPr>
              <a:t>Le lien direct avec la lecture</a:t>
            </a:r>
            <a:endParaRPr lang="fr-FR" sz="2550" b="1" strike="noStrike" spc="-1" dirty="0">
              <a:solidFill>
                <a:srgbClr val="000000"/>
              </a:solidFill>
              <a:latin typeface="Arial"/>
            </a:endParaRPr>
          </a:p>
        </p:txBody>
      </p:sp>
      <p:sp>
        <p:nvSpPr>
          <p:cNvPr id="275" name="TextShape 2"/>
          <p:cNvSpPr/>
          <p:nvPr/>
        </p:nvSpPr>
        <p:spPr>
          <a:xfrm>
            <a:off x="257175" y="1521675"/>
            <a:ext cx="8688030" cy="2573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252000" lvl="1" indent="-71640">
              <a:lnSpc>
                <a:spcPct val="100000"/>
              </a:lnSpc>
              <a:spcBef>
                <a:spcPts val="601"/>
              </a:spcBef>
              <a:spcAft>
                <a:spcPts val="601"/>
              </a:spcAft>
              <a:buClr>
                <a:srgbClr val="000000"/>
              </a:buClr>
              <a:buFont typeface="Arial"/>
              <a:buChar char="•"/>
            </a:pPr>
            <a:r>
              <a:rPr lang="fr-FR" sz="2800" dirty="0">
                <a:effectLst/>
                <a:latin typeface="Calibri" panose="020F0502020204030204" pitchFamily="34" charset="0"/>
                <a:ea typeface="Calibri" panose="020F0502020204030204" pitchFamily="34" charset="0"/>
                <a:cs typeface="Times New Roman" panose="02020603050405020304" pitchFamily="18" charset="0"/>
              </a:rPr>
              <a:t>Le vocabulaire acquis en maternelle prépare directement la réussite en lecture au CP.</a:t>
            </a:r>
          </a:p>
          <a:p>
            <a:pPr marL="252000" lvl="1" indent="-71640">
              <a:lnSpc>
                <a:spcPct val="100000"/>
              </a:lnSpc>
              <a:spcBef>
                <a:spcPts val="601"/>
              </a:spcBef>
              <a:spcAft>
                <a:spcPts val="601"/>
              </a:spcAft>
              <a:buClr>
                <a:srgbClr val="000000"/>
              </a:buClr>
              <a:buFont typeface="Arial"/>
              <a:buChar char="•"/>
            </a:pPr>
            <a:r>
              <a:rPr lang="fr-FR" sz="2800" dirty="0">
                <a:effectLst/>
                <a:latin typeface="Calibri" panose="020F0502020204030204" pitchFamily="34" charset="0"/>
                <a:ea typeface="Calibri" panose="020F0502020204030204" pitchFamily="34" charset="0"/>
                <a:cs typeface="Times New Roman" panose="02020603050405020304" pitchFamily="18" charset="0"/>
              </a:rPr>
              <a:t>Comprendre un mot entendu aide à comprendre un mot décodé.</a:t>
            </a:r>
          </a:p>
          <a:p>
            <a:pPr marL="252000" lvl="1" indent="-71640">
              <a:lnSpc>
                <a:spcPct val="100000"/>
              </a:lnSpc>
              <a:spcBef>
                <a:spcPts val="601"/>
              </a:spcBef>
              <a:spcAft>
                <a:spcPts val="601"/>
              </a:spcAft>
              <a:buClr>
                <a:srgbClr val="000000"/>
              </a:buClr>
              <a:buFont typeface="Arial"/>
              <a:buChar char="•"/>
            </a:pPr>
            <a:r>
              <a:rPr lang="fr-FR" sz="2800" dirty="0">
                <a:effectLst/>
                <a:latin typeface="Calibri" panose="020F0502020204030204" pitchFamily="34" charset="0"/>
                <a:ea typeface="Calibri" panose="020F0502020204030204" pitchFamily="34" charset="0"/>
                <a:cs typeface="Times New Roman" panose="02020603050405020304" pitchFamily="18" charset="0"/>
              </a:rPr>
              <a:t>Sans répertoire lexical suffisamment étoffé, l’élève risque de rester dans le déchiffrage sans accès réel au sens.</a:t>
            </a:r>
          </a:p>
          <a:p>
            <a:pPr marL="252000" lvl="1" indent="-71640">
              <a:lnSpc>
                <a:spcPct val="100000"/>
              </a:lnSpc>
              <a:spcBef>
                <a:spcPts val="601"/>
              </a:spcBef>
              <a:spcAft>
                <a:spcPts val="601"/>
              </a:spcAft>
              <a:buClr>
                <a:srgbClr val="000000"/>
              </a:buClr>
              <a:buFont typeface="Arial"/>
              <a:buChar char="•"/>
            </a:pP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9" name="TextShape 6"/>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9B77BBCB-2C9E-4D4C-8F57-BB17F51E1E02}" type="slidenum">
              <a:rPr lang="fr-FR" sz="750" b="1" strike="noStrike" spc="-1">
                <a:solidFill>
                  <a:srgbClr val="000000"/>
                </a:solidFill>
                <a:latin typeface="Arial"/>
              </a:rPr>
              <a:t>8</a:t>
            </a:fld>
            <a:endParaRPr lang="fr-FR" sz="750" b="0" strike="noStrike" spc="-1">
              <a:solidFill>
                <a:srgbClr val="000000"/>
              </a:solidFill>
              <a:latin typeface="Arial"/>
            </a:endParaRPr>
          </a:p>
        </p:txBody>
      </p:sp>
    </p:spTree>
    <p:extLst>
      <p:ext uri="{BB962C8B-B14F-4D97-AF65-F5344CB8AC3E}">
        <p14:creationId xmlns:p14="http://schemas.microsoft.com/office/powerpoint/2010/main" val="3784750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Shape 1"/>
          <p:cNvSpPr/>
          <p:nvPr/>
        </p:nvSpPr>
        <p:spPr>
          <a:xfrm>
            <a:off x="950550" y="539280"/>
            <a:ext cx="8423280" cy="71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90000"/>
              </a:lnSpc>
            </a:pPr>
            <a:r>
              <a:rPr lang="fr-FR" sz="2800" b="1" dirty="0">
                <a:effectLst/>
                <a:latin typeface="Calibri" panose="020F0502020204030204" pitchFamily="34" charset="0"/>
                <a:ea typeface="Calibri" panose="020F0502020204030204" pitchFamily="34" charset="0"/>
                <a:cs typeface="Times New Roman" panose="02020603050405020304" pitchFamily="18" charset="0"/>
              </a:rPr>
              <a:t>Ce que cela implique pour notre pilotage</a:t>
            </a:r>
            <a:endParaRPr lang="fr-FR" sz="2550" b="1" strike="noStrike" spc="-1" dirty="0">
              <a:solidFill>
                <a:srgbClr val="000000"/>
              </a:solidFill>
              <a:latin typeface="Arial"/>
            </a:endParaRPr>
          </a:p>
        </p:txBody>
      </p:sp>
      <p:sp>
        <p:nvSpPr>
          <p:cNvPr id="275" name="TextShape 2"/>
          <p:cNvSpPr/>
          <p:nvPr/>
        </p:nvSpPr>
        <p:spPr>
          <a:xfrm>
            <a:off x="360000" y="1258560"/>
            <a:ext cx="8688030" cy="2573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180360" lvl="1">
              <a:lnSpc>
                <a:spcPct val="100000"/>
              </a:lnSpc>
              <a:spcBef>
                <a:spcPts val="601"/>
              </a:spcBef>
              <a:spcAft>
                <a:spcPts val="601"/>
              </a:spcAft>
              <a:buClr>
                <a:srgbClr val="000000"/>
              </a:buClr>
            </a:pPr>
            <a:r>
              <a:rPr lang="fr-FR" sz="2400" dirty="0">
                <a:effectLst/>
                <a:latin typeface="Calibri" panose="020F0502020204030204" pitchFamily="34" charset="0"/>
                <a:ea typeface="Calibri" panose="020F0502020204030204" pitchFamily="34" charset="0"/>
                <a:cs typeface="Times New Roman" panose="02020603050405020304" pitchFamily="18" charset="0"/>
              </a:rPr>
              <a:t>Quatre priorités doivent guider notre action :</a:t>
            </a:r>
          </a:p>
          <a:p>
            <a:pPr marL="252000" lvl="1" indent="-71640">
              <a:lnSpc>
                <a:spcPct val="100000"/>
              </a:lnSpc>
              <a:spcBef>
                <a:spcPts val="601"/>
              </a:spcBef>
              <a:spcAft>
                <a:spcPts val="601"/>
              </a:spcAft>
              <a:buClr>
                <a:srgbClr val="000000"/>
              </a:buClr>
              <a:buFont typeface="Arial"/>
              <a:buChar char="•"/>
            </a:pPr>
            <a:r>
              <a:rPr lang="fr-FR" sz="2400" dirty="0">
                <a:latin typeface="Calibri" panose="020F0502020204030204" pitchFamily="34" charset="0"/>
                <a:ea typeface="Calibri" panose="020F0502020204030204" pitchFamily="34" charset="0"/>
                <a:cs typeface="Times New Roman" panose="02020603050405020304" pitchFamily="18" charset="0"/>
              </a:rPr>
              <a:t>Faire c</a:t>
            </a:r>
            <a:r>
              <a:rPr lang="fr-FR" sz="2400" dirty="0">
                <a:effectLst/>
                <a:latin typeface="Calibri" panose="020F0502020204030204" pitchFamily="34" charset="0"/>
                <a:ea typeface="Calibri" panose="020F0502020204030204" pitchFamily="34" charset="0"/>
                <a:cs typeface="Times New Roman" panose="02020603050405020304" pitchFamily="18" charset="0"/>
              </a:rPr>
              <a:t>onstruire dans chaque école une progression lexicale de cycle.</a:t>
            </a:r>
          </a:p>
          <a:p>
            <a:pPr marL="252000" lvl="1" indent="-71640">
              <a:lnSpc>
                <a:spcPct val="100000"/>
              </a:lnSpc>
              <a:spcBef>
                <a:spcPts val="601"/>
              </a:spcBef>
              <a:spcAft>
                <a:spcPts val="601"/>
              </a:spcAft>
              <a:buClr>
                <a:srgbClr val="000000"/>
              </a:buClr>
              <a:buFont typeface="Arial"/>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Observer dans les classes la présence des quatre étapes de cet enseignement : apporter, catégoriser, mémoriser, réemployer.</a:t>
            </a:r>
          </a:p>
          <a:p>
            <a:pPr marL="252000" lvl="1" indent="-71640">
              <a:lnSpc>
                <a:spcPct val="100000"/>
              </a:lnSpc>
              <a:spcBef>
                <a:spcPts val="601"/>
              </a:spcBef>
              <a:spcAft>
                <a:spcPts val="601"/>
              </a:spcAft>
              <a:buClr>
                <a:srgbClr val="000000"/>
              </a:buClr>
              <a:buFont typeface="Arial"/>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Former les équipes aux gestes professionnels efficaces.</a:t>
            </a:r>
          </a:p>
          <a:p>
            <a:pPr marL="252000" lvl="1" indent="-71640">
              <a:lnSpc>
                <a:spcPct val="100000"/>
              </a:lnSpc>
              <a:spcBef>
                <a:spcPts val="601"/>
              </a:spcBef>
              <a:spcAft>
                <a:spcPts val="601"/>
              </a:spcAft>
              <a:buClr>
                <a:srgbClr val="000000"/>
              </a:buClr>
              <a:buFont typeface="Arial"/>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Renforcer la continuité GS-CP pour articuler vocabulaire oral et compréhension en lecture.</a:t>
            </a:r>
          </a:p>
          <a:p>
            <a:pPr marL="252000" lvl="1" indent="-71640">
              <a:lnSpc>
                <a:spcPct val="100000"/>
              </a:lnSpc>
              <a:spcBef>
                <a:spcPts val="601"/>
              </a:spcBef>
              <a:spcAft>
                <a:spcPts val="601"/>
              </a:spcAft>
              <a:buClr>
                <a:srgbClr val="000000"/>
              </a:buClr>
              <a:buFont typeface="Arial"/>
              <a:buChar char="•"/>
            </a:pP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9" name="TextShape 6"/>
          <p:cNvSpPr/>
          <p:nvPr/>
        </p:nvSpPr>
        <p:spPr>
          <a:xfrm>
            <a:off x="6264000" y="4783680"/>
            <a:ext cx="1349280" cy="35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a:lnSpc>
                <a:spcPct val="100000"/>
              </a:lnSpc>
            </a:pPr>
            <a:fld id="{9B77BBCB-2C9E-4D4C-8F57-BB17F51E1E02}" type="slidenum">
              <a:rPr lang="fr-FR" sz="750" b="1" strike="noStrike" spc="-1">
                <a:solidFill>
                  <a:srgbClr val="000000"/>
                </a:solidFill>
                <a:latin typeface="Arial"/>
              </a:rPr>
              <a:t>9</a:t>
            </a:fld>
            <a:endParaRPr lang="fr-FR" sz="750" b="0" strike="noStrike" spc="-1">
              <a:solidFill>
                <a:srgbClr val="000000"/>
              </a:solidFill>
              <a:latin typeface="Arial"/>
            </a:endParaRPr>
          </a:p>
        </p:txBody>
      </p:sp>
    </p:spTree>
    <p:extLst>
      <p:ext uri="{BB962C8B-B14F-4D97-AF65-F5344CB8AC3E}">
        <p14:creationId xmlns:p14="http://schemas.microsoft.com/office/powerpoint/2010/main" val="176692621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MINISTÈRIEL</Template>
  <TotalTime>177</TotalTime>
  <Words>1402</Words>
  <Application>Microsoft Macintosh PowerPoint</Application>
  <PresentationFormat>Affichage à l'écran (16:9)</PresentationFormat>
  <Paragraphs>84</Paragraphs>
  <Slides>9</Slides>
  <Notes>9</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9</vt:i4>
      </vt:variant>
    </vt:vector>
  </HeadingPairs>
  <TitlesOfParts>
    <vt:vector size="16" baseType="lpstr">
      <vt:lpstr>Arial</vt:lpstr>
      <vt:lpstr>Calibri</vt:lpstr>
      <vt:lpstr>Symbol</vt:lpstr>
      <vt:lpstr>Times New Roman</vt:lpstr>
      <vt:lpstr>Wingdings</vt:lpstr>
      <vt:lpstr>Office Theme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dc:description/>
  <cp:lastModifiedBy>debreuve.isabelle@icloud.com</cp:lastModifiedBy>
  <cp:revision>25</cp:revision>
  <dcterms:created xsi:type="dcterms:W3CDTF">2020-03-05T15:21:24Z</dcterms:created>
  <dcterms:modified xsi:type="dcterms:W3CDTF">2026-04-25T22:11:49Z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0x010100AA711CBDF24E87429AD9C0273156F54A</vt:lpwstr>
  </property>
  <property fmtid="{D5CDD505-2E9C-101B-9397-08002B2CF9AE}" pid="3" name="HiddenSlides">
    <vt:i4>3</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Affichage à l'écran (16:9)</vt:lpwstr>
  </property>
  <property fmtid="{D5CDD505-2E9C-101B-9397-08002B2CF9AE}" pid="9" name="ScaleCrop">
    <vt:bool>false</vt:bool>
  </property>
  <property fmtid="{D5CDD505-2E9C-101B-9397-08002B2CF9AE}" pid="10" name="ShareDoc">
    <vt:bool>false</vt:bool>
  </property>
  <property fmtid="{D5CDD505-2E9C-101B-9397-08002B2CF9AE}" pid="11" name="Slides">
    <vt:i4>9</vt:i4>
  </property>
</Properties>
</file>